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0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70" r:id="rId7"/>
    <p:sldId id="290" r:id="rId8"/>
    <p:sldId id="280" r:id="rId9"/>
    <p:sldId id="273" r:id="rId10"/>
    <p:sldId id="274" r:id="rId11"/>
    <p:sldId id="281" r:id="rId12"/>
    <p:sldId id="275" r:id="rId13"/>
    <p:sldId id="276" r:id="rId14"/>
    <p:sldId id="283" r:id="rId15"/>
    <p:sldId id="282" r:id="rId16"/>
    <p:sldId id="284" r:id="rId17"/>
    <p:sldId id="277" r:id="rId18"/>
    <p:sldId id="288" r:id="rId19"/>
    <p:sldId id="289" r:id="rId20"/>
    <p:sldId id="279" r:id="rId21"/>
    <p:sldId id="287" r:id="rId22"/>
    <p:sldId id="263" r:id="rId23"/>
    <p:sldId id="285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57" autoAdjust="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240" y="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4359E1-A1EE-487F-B4C4-F4EEC1CF5855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36C220D-8B31-40B9-9A5B-24B610EFE031}">
      <dgm:prSet/>
      <dgm:spPr/>
      <dgm:t>
        <a:bodyPr/>
        <a:lstStyle/>
        <a:p>
          <a:r>
            <a:rPr lang="en-US"/>
            <a:t>In today’s digital marketplace, customer reviews are a goldmine of insights but buried under millions of words. Manually sifting through them is impossible. That’s where automation steps in.</a:t>
          </a:r>
        </a:p>
      </dgm:t>
    </dgm:pt>
    <dgm:pt modelId="{98F28FF1-AF80-4522-BC15-E3A91655F443}" type="parTrans" cxnId="{C2971FA0-6E22-4EB6-B2AA-70BEB960D773}">
      <dgm:prSet/>
      <dgm:spPr/>
      <dgm:t>
        <a:bodyPr/>
        <a:lstStyle/>
        <a:p>
          <a:endParaRPr lang="en-US"/>
        </a:p>
      </dgm:t>
    </dgm:pt>
    <dgm:pt modelId="{96D98E94-4D0B-4549-A24E-A174F62909D3}" type="sibTrans" cxnId="{C2971FA0-6E22-4EB6-B2AA-70BEB960D773}">
      <dgm:prSet phldrT="01"/>
      <dgm:spPr/>
      <dgm:t>
        <a:bodyPr/>
        <a:lstStyle/>
        <a:p>
          <a:endParaRPr lang="en-US" dirty="0"/>
        </a:p>
      </dgm:t>
    </dgm:pt>
    <dgm:pt modelId="{42929D69-7BCF-407D-A0F5-C3C21C78AD67}">
      <dgm:prSet/>
      <dgm:spPr/>
      <dgm:t>
        <a:bodyPr/>
        <a:lstStyle/>
        <a:p>
          <a:r>
            <a:rPr lang="en-US" b="0"/>
            <a:t>The Result - </a:t>
          </a:r>
          <a:r>
            <a:rPr lang="en-US"/>
            <a:t>Faster fixes. Smarter decisions. Happier customers.</a:t>
          </a:r>
        </a:p>
      </dgm:t>
    </dgm:pt>
    <dgm:pt modelId="{6EADAA35-50AD-46DF-B056-078C012F9AD1}" type="parTrans" cxnId="{55B64BDE-2A42-4224-AE4F-81FFE044C5DB}">
      <dgm:prSet/>
      <dgm:spPr/>
      <dgm:t>
        <a:bodyPr/>
        <a:lstStyle/>
        <a:p>
          <a:endParaRPr lang="en-US"/>
        </a:p>
      </dgm:t>
    </dgm:pt>
    <dgm:pt modelId="{EF9AFDE5-58DA-4A67-95F0-D0CDEB9430AE}" type="sibTrans" cxnId="{55B64BDE-2A42-4224-AE4F-81FFE044C5DB}">
      <dgm:prSet phldrT="03"/>
      <dgm:spPr/>
      <dgm:t>
        <a:bodyPr/>
        <a:lstStyle/>
        <a:p>
          <a:endParaRPr lang="en-US" dirty="0"/>
        </a:p>
      </dgm:t>
    </dgm:pt>
    <dgm:pt modelId="{D95C0649-DD4F-4684-96C1-CF214E0129F5}">
      <dgm:prSet/>
      <dgm:spPr/>
      <dgm:t>
        <a:bodyPr/>
        <a:lstStyle/>
        <a:p>
          <a:r>
            <a:rPr lang="en-US"/>
            <a:t>By combining sentiment analysis with defect topic detection, we transform raw feedback into actionable intelligence. Negative sentiment paired with recurring issues helps teams zero in on what truly needs fixing fast.</a:t>
          </a:r>
        </a:p>
      </dgm:t>
    </dgm:pt>
    <dgm:pt modelId="{2BFAA41E-A0D4-4EEF-9D95-9088674BBBA7}" type="sibTrans" cxnId="{A577B6B9-098D-4A5B-9211-8F258E37A830}">
      <dgm:prSet phldrT="02"/>
      <dgm:spPr/>
      <dgm:t>
        <a:bodyPr/>
        <a:lstStyle/>
        <a:p>
          <a:endParaRPr lang="en-US" dirty="0"/>
        </a:p>
      </dgm:t>
    </dgm:pt>
    <dgm:pt modelId="{A31C3065-1DB1-4D12-BE83-7552F9E0576D}" type="parTrans" cxnId="{A577B6B9-098D-4A5B-9211-8F258E37A830}">
      <dgm:prSet/>
      <dgm:spPr/>
      <dgm:t>
        <a:bodyPr/>
        <a:lstStyle/>
        <a:p>
          <a:endParaRPr lang="en-US"/>
        </a:p>
      </dgm:t>
    </dgm:pt>
    <dgm:pt modelId="{ED740ACC-2BEF-9044-ADB9-A7BE70279A2E}" type="pres">
      <dgm:prSet presAssocID="{384359E1-A1EE-487F-B4C4-F4EEC1CF5855}" presName="linear" presStyleCnt="0">
        <dgm:presLayoutVars>
          <dgm:animLvl val="lvl"/>
          <dgm:resizeHandles val="exact"/>
        </dgm:presLayoutVars>
      </dgm:prSet>
      <dgm:spPr/>
    </dgm:pt>
    <dgm:pt modelId="{331E15D3-AA19-B64F-BB71-34490F02429C}" type="pres">
      <dgm:prSet presAssocID="{036C220D-8B31-40B9-9A5B-24B610EFE03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426E3F7-F08F-AB4A-B884-D20EEA9D23D3}" type="pres">
      <dgm:prSet presAssocID="{96D98E94-4D0B-4549-A24E-A174F62909D3}" presName="spacer" presStyleCnt="0"/>
      <dgm:spPr/>
    </dgm:pt>
    <dgm:pt modelId="{E1B70BB8-6E09-124D-ADA9-56A5384E9961}" type="pres">
      <dgm:prSet presAssocID="{D95C0649-DD4F-4684-96C1-CF214E0129F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4363F87-C7A3-F542-A73B-CE2F3B797BC6}" type="pres">
      <dgm:prSet presAssocID="{2BFAA41E-A0D4-4EEF-9D95-9088674BBBA7}" presName="spacer" presStyleCnt="0"/>
      <dgm:spPr/>
    </dgm:pt>
    <dgm:pt modelId="{1788478A-153D-B543-88D1-59501FDADFE1}" type="pres">
      <dgm:prSet presAssocID="{42929D69-7BCF-407D-A0F5-C3C21C78AD6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8299B2F-5CEE-FA46-A176-5EB9BD7BB8D2}" type="presOf" srcId="{384359E1-A1EE-487F-B4C4-F4EEC1CF5855}" destId="{ED740ACC-2BEF-9044-ADB9-A7BE70279A2E}" srcOrd="0" destOrd="0" presId="urn:microsoft.com/office/officeart/2005/8/layout/vList2"/>
    <dgm:cxn modelId="{262C1581-EBED-2C48-B97D-B811C6AAADEA}" type="presOf" srcId="{D95C0649-DD4F-4684-96C1-CF214E0129F5}" destId="{E1B70BB8-6E09-124D-ADA9-56A5384E9961}" srcOrd="0" destOrd="0" presId="urn:microsoft.com/office/officeart/2005/8/layout/vList2"/>
    <dgm:cxn modelId="{C2971FA0-6E22-4EB6-B2AA-70BEB960D773}" srcId="{384359E1-A1EE-487F-B4C4-F4EEC1CF5855}" destId="{036C220D-8B31-40B9-9A5B-24B610EFE031}" srcOrd="0" destOrd="0" parTransId="{98F28FF1-AF80-4522-BC15-E3A91655F443}" sibTransId="{96D98E94-4D0B-4549-A24E-A174F62909D3}"/>
    <dgm:cxn modelId="{AEED1BB8-F00D-8F43-864E-AB32D1E12348}" type="presOf" srcId="{036C220D-8B31-40B9-9A5B-24B610EFE031}" destId="{331E15D3-AA19-B64F-BB71-34490F02429C}" srcOrd="0" destOrd="0" presId="urn:microsoft.com/office/officeart/2005/8/layout/vList2"/>
    <dgm:cxn modelId="{A577B6B9-098D-4A5B-9211-8F258E37A830}" srcId="{384359E1-A1EE-487F-B4C4-F4EEC1CF5855}" destId="{D95C0649-DD4F-4684-96C1-CF214E0129F5}" srcOrd="1" destOrd="0" parTransId="{A31C3065-1DB1-4D12-BE83-7552F9E0576D}" sibTransId="{2BFAA41E-A0D4-4EEF-9D95-9088674BBBA7}"/>
    <dgm:cxn modelId="{47DAD9D2-28E5-A04F-9FEB-39D8C299A6CC}" type="presOf" srcId="{42929D69-7BCF-407D-A0F5-C3C21C78AD67}" destId="{1788478A-153D-B543-88D1-59501FDADFE1}" srcOrd="0" destOrd="0" presId="urn:microsoft.com/office/officeart/2005/8/layout/vList2"/>
    <dgm:cxn modelId="{55B64BDE-2A42-4224-AE4F-81FFE044C5DB}" srcId="{384359E1-A1EE-487F-B4C4-F4EEC1CF5855}" destId="{42929D69-7BCF-407D-A0F5-C3C21C78AD67}" srcOrd="2" destOrd="0" parTransId="{6EADAA35-50AD-46DF-B056-078C012F9AD1}" sibTransId="{EF9AFDE5-58DA-4A67-95F0-D0CDEB9430AE}"/>
    <dgm:cxn modelId="{B92F18B5-1C13-424E-957A-9E572D50384D}" type="presParOf" srcId="{ED740ACC-2BEF-9044-ADB9-A7BE70279A2E}" destId="{331E15D3-AA19-B64F-BB71-34490F02429C}" srcOrd="0" destOrd="0" presId="urn:microsoft.com/office/officeart/2005/8/layout/vList2"/>
    <dgm:cxn modelId="{C3E09971-B58D-A04E-BCC6-49C7D3B643BC}" type="presParOf" srcId="{ED740ACC-2BEF-9044-ADB9-A7BE70279A2E}" destId="{4426E3F7-F08F-AB4A-B884-D20EEA9D23D3}" srcOrd="1" destOrd="0" presId="urn:microsoft.com/office/officeart/2005/8/layout/vList2"/>
    <dgm:cxn modelId="{DDC24FF9-D4AB-F64E-8A65-774F93FB7FEB}" type="presParOf" srcId="{ED740ACC-2BEF-9044-ADB9-A7BE70279A2E}" destId="{E1B70BB8-6E09-124D-ADA9-56A5384E9961}" srcOrd="2" destOrd="0" presId="urn:microsoft.com/office/officeart/2005/8/layout/vList2"/>
    <dgm:cxn modelId="{A1585532-6932-B64B-8A39-567AC2A9B546}" type="presParOf" srcId="{ED740ACC-2BEF-9044-ADB9-A7BE70279A2E}" destId="{A4363F87-C7A3-F542-A73B-CE2F3B797BC6}" srcOrd="3" destOrd="0" presId="urn:microsoft.com/office/officeart/2005/8/layout/vList2"/>
    <dgm:cxn modelId="{3075B532-4E2C-2A47-B3B5-6DBD735781D0}" type="presParOf" srcId="{ED740ACC-2BEF-9044-ADB9-A7BE70279A2E}" destId="{1788478A-153D-B543-88D1-59501FDADFE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63424E-BE1C-466B-9BFB-26345D512B8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484CAF2-7222-44FE-80BE-57F72DA29DE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Removed unwanted symbols, links, and emojis for clean text.</a:t>
          </a:r>
          <a:endParaRPr lang="en-US"/>
        </a:p>
      </dgm:t>
    </dgm:pt>
    <dgm:pt modelId="{75F04FFB-DCE0-4C95-BB85-FAEEA3113D3A}" type="parTrans" cxnId="{20BDAE67-65A5-451D-A88E-2C5FE2949093}">
      <dgm:prSet/>
      <dgm:spPr/>
      <dgm:t>
        <a:bodyPr/>
        <a:lstStyle/>
        <a:p>
          <a:endParaRPr lang="en-US"/>
        </a:p>
      </dgm:t>
    </dgm:pt>
    <dgm:pt modelId="{20EEC22C-BC4C-4490-8E83-2B45CF17BBF1}" type="sibTrans" cxnId="{20BDAE67-65A5-451D-A88E-2C5FE294909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C563258-E034-4FD0-B822-B2ABCB5674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Standardized all reviews to lowercase.</a:t>
          </a:r>
          <a:endParaRPr lang="en-US"/>
        </a:p>
      </dgm:t>
    </dgm:pt>
    <dgm:pt modelId="{CEACC32B-DC5E-481E-BA30-B4DAAF24C651}" type="parTrans" cxnId="{2E601A5C-86D0-430B-9BB1-7928B515A396}">
      <dgm:prSet/>
      <dgm:spPr/>
      <dgm:t>
        <a:bodyPr/>
        <a:lstStyle/>
        <a:p>
          <a:endParaRPr lang="en-US"/>
        </a:p>
      </dgm:t>
    </dgm:pt>
    <dgm:pt modelId="{E481C175-E454-4FFA-935E-7948D74C996A}" type="sibTrans" cxnId="{2E601A5C-86D0-430B-9BB1-7928B515A39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D4E5AF1-50DB-4D09-A607-6320656E09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Filtered non-English reviews.</a:t>
          </a:r>
          <a:endParaRPr lang="en-US"/>
        </a:p>
      </dgm:t>
    </dgm:pt>
    <dgm:pt modelId="{3E96C70A-9A8F-4825-BFA0-8101ADAC1AB5}" type="parTrans" cxnId="{C539636E-CC23-42F3-82C0-173B25EE5C0F}">
      <dgm:prSet/>
      <dgm:spPr/>
      <dgm:t>
        <a:bodyPr/>
        <a:lstStyle/>
        <a:p>
          <a:endParaRPr lang="en-US"/>
        </a:p>
      </dgm:t>
    </dgm:pt>
    <dgm:pt modelId="{C2328E8A-B19A-4117-9979-826C69DCF662}" type="sibTrans" cxnId="{C539636E-CC23-42F3-82C0-173B25EE5C0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ADF17EE-A2B5-4D9A-B5AC-52FF00211B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Tokenized text, removed </a:t>
          </a:r>
          <a:r>
            <a:rPr lang="en-US" b="0" i="0" baseline="0" dirty="0" err="1"/>
            <a:t>stopwords</a:t>
          </a:r>
          <a:r>
            <a:rPr lang="en-US" b="0" i="0" baseline="0" dirty="0"/>
            <a:t>, and lemmatized words for modeling.</a:t>
          </a:r>
          <a:endParaRPr lang="en-US" dirty="0"/>
        </a:p>
      </dgm:t>
    </dgm:pt>
    <dgm:pt modelId="{177E4C40-7DBB-41EA-888A-9AA73D956E15}" type="parTrans" cxnId="{09F813B8-4EE5-46ED-B3BD-6F4267EF6910}">
      <dgm:prSet/>
      <dgm:spPr/>
      <dgm:t>
        <a:bodyPr/>
        <a:lstStyle/>
        <a:p>
          <a:endParaRPr lang="en-US"/>
        </a:p>
      </dgm:t>
    </dgm:pt>
    <dgm:pt modelId="{96C9D9C8-CFD1-4F85-AB64-393F90CDDC15}" type="sibTrans" cxnId="{09F813B8-4EE5-46ED-B3BD-6F4267EF6910}">
      <dgm:prSet/>
      <dgm:spPr/>
      <dgm:t>
        <a:bodyPr/>
        <a:lstStyle/>
        <a:p>
          <a:endParaRPr lang="en-US"/>
        </a:p>
      </dgm:t>
    </dgm:pt>
    <dgm:pt modelId="{46A3BD4E-3136-4046-BD66-7F166E944811}" type="pres">
      <dgm:prSet presAssocID="{C763424E-BE1C-466B-9BFB-26345D512B83}" presName="root" presStyleCnt="0">
        <dgm:presLayoutVars>
          <dgm:dir/>
          <dgm:resizeHandles val="exact"/>
        </dgm:presLayoutVars>
      </dgm:prSet>
      <dgm:spPr/>
    </dgm:pt>
    <dgm:pt modelId="{1E4F2C11-A6E7-49FB-8AA2-BB9641C40A18}" type="pres">
      <dgm:prSet presAssocID="{C763424E-BE1C-466B-9BFB-26345D512B83}" presName="container" presStyleCnt="0">
        <dgm:presLayoutVars>
          <dgm:dir/>
          <dgm:resizeHandles val="exact"/>
        </dgm:presLayoutVars>
      </dgm:prSet>
      <dgm:spPr/>
    </dgm:pt>
    <dgm:pt modelId="{EF31D0BB-85A9-4808-B3EE-B42275252ECB}" type="pres">
      <dgm:prSet presAssocID="{4484CAF2-7222-44FE-80BE-57F72DA29DE5}" presName="compNode" presStyleCnt="0"/>
      <dgm:spPr/>
    </dgm:pt>
    <dgm:pt modelId="{A46E7208-7957-4A8B-89BC-AFD60CBD917B}" type="pres">
      <dgm:prSet presAssocID="{4484CAF2-7222-44FE-80BE-57F72DA29DE5}" presName="iconBgRect" presStyleLbl="bgShp" presStyleIdx="0" presStyleCnt="4"/>
      <dgm:spPr/>
    </dgm:pt>
    <dgm:pt modelId="{CF402586-9871-4795-8E6B-BAA9B1B8E286}" type="pres">
      <dgm:prSet presAssocID="{4484CAF2-7222-44FE-80BE-57F72DA29DE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vil Face Outline"/>
        </a:ext>
      </dgm:extLst>
    </dgm:pt>
    <dgm:pt modelId="{BC855DA6-A96A-45DF-8D26-08E8ED75F37B}" type="pres">
      <dgm:prSet presAssocID="{4484CAF2-7222-44FE-80BE-57F72DA29DE5}" presName="spaceRect" presStyleCnt="0"/>
      <dgm:spPr/>
    </dgm:pt>
    <dgm:pt modelId="{B0508BAB-BF31-4DAC-8985-9CA5E4C03116}" type="pres">
      <dgm:prSet presAssocID="{4484CAF2-7222-44FE-80BE-57F72DA29DE5}" presName="textRect" presStyleLbl="revTx" presStyleIdx="0" presStyleCnt="4">
        <dgm:presLayoutVars>
          <dgm:chMax val="1"/>
          <dgm:chPref val="1"/>
        </dgm:presLayoutVars>
      </dgm:prSet>
      <dgm:spPr/>
    </dgm:pt>
    <dgm:pt modelId="{A3E88DEC-657A-43BA-AD7F-C4CAF7F98D96}" type="pres">
      <dgm:prSet presAssocID="{20EEC22C-BC4C-4490-8E83-2B45CF17BBF1}" presName="sibTrans" presStyleLbl="sibTrans2D1" presStyleIdx="0" presStyleCnt="0"/>
      <dgm:spPr/>
    </dgm:pt>
    <dgm:pt modelId="{C4412B1C-F91D-467F-8F0B-A9527DA254F5}" type="pres">
      <dgm:prSet presAssocID="{DC563258-E034-4FD0-B822-B2ABCB5674BD}" presName="compNode" presStyleCnt="0"/>
      <dgm:spPr/>
    </dgm:pt>
    <dgm:pt modelId="{7FA45F5A-4A32-4EFC-9809-286AB0C7942A}" type="pres">
      <dgm:prSet presAssocID="{DC563258-E034-4FD0-B822-B2ABCB5674BD}" presName="iconBgRect" presStyleLbl="bgShp" presStyleIdx="1" presStyleCnt="4"/>
      <dgm:spPr/>
    </dgm:pt>
    <dgm:pt modelId="{EEBD3953-8B71-43CA-90EE-5D4017C5D8B7}" type="pres">
      <dgm:prSet presAssocID="{DC563258-E034-4FD0-B822-B2ABCB5674B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52F2F94D-8061-4653-BF56-827AFD0C028E}" type="pres">
      <dgm:prSet presAssocID="{DC563258-E034-4FD0-B822-B2ABCB5674BD}" presName="spaceRect" presStyleCnt="0"/>
      <dgm:spPr/>
    </dgm:pt>
    <dgm:pt modelId="{8D4709BB-47C5-4519-AAAD-E6CA969CE814}" type="pres">
      <dgm:prSet presAssocID="{DC563258-E034-4FD0-B822-B2ABCB5674BD}" presName="textRect" presStyleLbl="revTx" presStyleIdx="1" presStyleCnt="4">
        <dgm:presLayoutVars>
          <dgm:chMax val="1"/>
          <dgm:chPref val="1"/>
        </dgm:presLayoutVars>
      </dgm:prSet>
      <dgm:spPr/>
    </dgm:pt>
    <dgm:pt modelId="{F992CB97-CD58-4FE1-B993-F707EDACDA8C}" type="pres">
      <dgm:prSet presAssocID="{E481C175-E454-4FFA-935E-7948D74C996A}" presName="sibTrans" presStyleLbl="sibTrans2D1" presStyleIdx="0" presStyleCnt="0"/>
      <dgm:spPr/>
    </dgm:pt>
    <dgm:pt modelId="{1E18B5EE-B592-4340-9786-387996FA7B02}" type="pres">
      <dgm:prSet presAssocID="{1D4E5AF1-50DB-4D09-A607-6320656E0948}" presName="compNode" presStyleCnt="0"/>
      <dgm:spPr/>
    </dgm:pt>
    <dgm:pt modelId="{0B53F727-4110-4682-84D7-DB16A4432068}" type="pres">
      <dgm:prSet presAssocID="{1D4E5AF1-50DB-4D09-A607-6320656E0948}" presName="iconBgRect" presStyleLbl="bgShp" presStyleIdx="2" presStyleCnt="4"/>
      <dgm:spPr/>
    </dgm:pt>
    <dgm:pt modelId="{47A03EDA-3B79-429B-B04E-C013785E5082}" type="pres">
      <dgm:prSet presAssocID="{1D4E5AF1-50DB-4D09-A607-6320656E094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2306ED61-59C9-4EA0-9DE1-673ADA29F4CA}" type="pres">
      <dgm:prSet presAssocID="{1D4E5AF1-50DB-4D09-A607-6320656E0948}" presName="spaceRect" presStyleCnt="0"/>
      <dgm:spPr/>
    </dgm:pt>
    <dgm:pt modelId="{2E233055-4480-4E2B-927F-90C83DB67057}" type="pres">
      <dgm:prSet presAssocID="{1D4E5AF1-50DB-4D09-A607-6320656E0948}" presName="textRect" presStyleLbl="revTx" presStyleIdx="2" presStyleCnt="4">
        <dgm:presLayoutVars>
          <dgm:chMax val="1"/>
          <dgm:chPref val="1"/>
        </dgm:presLayoutVars>
      </dgm:prSet>
      <dgm:spPr/>
    </dgm:pt>
    <dgm:pt modelId="{352B98E8-1EF8-454F-BCF0-26BF099BADFA}" type="pres">
      <dgm:prSet presAssocID="{C2328E8A-B19A-4117-9979-826C69DCF662}" presName="sibTrans" presStyleLbl="sibTrans2D1" presStyleIdx="0" presStyleCnt="0"/>
      <dgm:spPr/>
    </dgm:pt>
    <dgm:pt modelId="{CDDC114C-35D5-4698-9163-5F9A4E7B3B9E}" type="pres">
      <dgm:prSet presAssocID="{DADF17EE-A2B5-4D9A-B5AC-52FF00211B2E}" presName="compNode" presStyleCnt="0"/>
      <dgm:spPr/>
    </dgm:pt>
    <dgm:pt modelId="{EAD80B4E-532F-4774-999C-9EE68832A8C3}" type="pres">
      <dgm:prSet presAssocID="{DADF17EE-A2B5-4D9A-B5AC-52FF00211B2E}" presName="iconBgRect" presStyleLbl="bgShp" presStyleIdx="3" presStyleCnt="4"/>
      <dgm:spPr/>
    </dgm:pt>
    <dgm:pt modelId="{63687550-45B5-4366-A58C-E158A18F4C9D}" type="pres">
      <dgm:prSet presAssocID="{DADF17EE-A2B5-4D9A-B5AC-52FF00211B2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10EB8789-3E1D-419A-BCC0-ED3FAD2C48D5}" type="pres">
      <dgm:prSet presAssocID="{DADF17EE-A2B5-4D9A-B5AC-52FF00211B2E}" presName="spaceRect" presStyleCnt="0"/>
      <dgm:spPr/>
    </dgm:pt>
    <dgm:pt modelId="{46562277-ED75-4D72-A2A0-5FAC03600BBE}" type="pres">
      <dgm:prSet presAssocID="{DADF17EE-A2B5-4D9A-B5AC-52FF00211B2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0A28506-96B6-CA45-AF36-E90D2054FB40}" type="presOf" srcId="{C763424E-BE1C-466B-9BFB-26345D512B83}" destId="{46A3BD4E-3136-4046-BD66-7F166E944811}" srcOrd="0" destOrd="0" presId="urn:microsoft.com/office/officeart/2018/2/layout/IconCircleList"/>
    <dgm:cxn modelId="{9F58EC1C-56C4-5E44-B3B1-D95D96B7DA95}" type="presOf" srcId="{20EEC22C-BC4C-4490-8E83-2B45CF17BBF1}" destId="{A3E88DEC-657A-43BA-AD7F-C4CAF7F98D96}" srcOrd="0" destOrd="0" presId="urn:microsoft.com/office/officeart/2018/2/layout/IconCircleList"/>
    <dgm:cxn modelId="{65BAC036-4B3B-FF48-A921-0ADB5343FFAA}" type="presOf" srcId="{DC563258-E034-4FD0-B822-B2ABCB5674BD}" destId="{8D4709BB-47C5-4519-AAAD-E6CA969CE814}" srcOrd="0" destOrd="0" presId="urn:microsoft.com/office/officeart/2018/2/layout/IconCircleList"/>
    <dgm:cxn modelId="{925CF940-7B03-3441-BF55-D2CAB45333FD}" type="presOf" srcId="{E481C175-E454-4FFA-935E-7948D74C996A}" destId="{F992CB97-CD58-4FE1-B993-F707EDACDA8C}" srcOrd="0" destOrd="0" presId="urn:microsoft.com/office/officeart/2018/2/layout/IconCircleList"/>
    <dgm:cxn modelId="{2E601A5C-86D0-430B-9BB1-7928B515A396}" srcId="{C763424E-BE1C-466B-9BFB-26345D512B83}" destId="{DC563258-E034-4FD0-B822-B2ABCB5674BD}" srcOrd="1" destOrd="0" parTransId="{CEACC32B-DC5E-481E-BA30-B4DAAF24C651}" sibTransId="{E481C175-E454-4FFA-935E-7948D74C996A}"/>
    <dgm:cxn modelId="{20BDAE67-65A5-451D-A88E-2C5FE2949093}" srcId="{C763424E-BE1C-466B-9BFB-26345D512B83}" destId="{4484CAF2-7222-44FE-80BE-57F72DA29DE5}" srcOrd="0" destOrd="0" parTransId="{75F04FFB-DCE0-4C95-BB85-FAEEA3113D3A}" sibTransId="{20EEC22C-BC4C-4490-8E83-2B45CF17BBF1}"/>
    <dgm:cxn modelId="{C539636E-CC23-42F3-82C0-173B25EE5C0F}" srcId="{C763424E-BE1C-466B-9BFB-26345D512B83}" destId="{1D4E5AF1-50DB-4D09-A607-6320656E0948}" srcOrd="2" destOrd="0" parTransId="{3E96C70A-9A8F-4825-BFA0-8101ADAC1AB5}" sibTransId="{C2328E8A-B19A-4117-9979-826C69DCF662}"/>
    <dgm:cxn modelId="{8EAD317E-0DEB-F249-A04E-03979849F6A6}" type="presOf" srcId="{DADF17EE-A2B5-4D9A-B5AC-52FF00211B2E}" destId="{46562277-ED75-4D72-A2A0-5FAC03600BBE}" srcOrd="0" destOrd="0" presId="urn:microsoft.com/office/officeart/2018/2/layout/IconCircleList"/>
    <dgm:cxn modelId="{0F664697-A9AF-F141-BB5F-91C9BB1CBA48}" type="presOf" srcId="{C2328E8A-B19A-4117-9979-826C69DCF662}" destId="{352B98E8-1EF8-454F-BCF0-26BF099BADFA}" srcOrd="0" destOrd="0" presId="urn:microsoft.com/office/officeart/2018/2/layout/IconCircleList"/>
    <dgm:cxn modelId="{09F813B8-4EE5-46ED-B3BD-6F4267EF6910}" srcId="{C763424E-BE1C-466B-9BFB-26345D512B83}" destId="{DADF17EE-A2B5-4D9A-B5AC-52FF00211B2E}" srcOrd="3" destOrd="0" parTransId="{177E4C40-7DBB-41EA-888A-9AA73D956E15}" sibTransId="{96C9D9C8-CFD1-4F85-AB64-393F90CDDC15}"/>
    <dgm:cxn modelId="{23E352E8-5EE7-0B4D-BA00-E7915DA43AC4}" type="presOf" srcId="{1D4E5AF1-50DB-4D09-A607-6320656E0948}" destId="{2E233055-4480-4E2B-927F-90C83DB67057}" srcOrd="0" destOrd="0" presId="urn:microsoft.com/office/officeart/2018/2/layout/IconCircleList"/>
    <dgm:cxn modelId="{505104F7-F069-644D-BBBC-AC9B17D9A844}" type="presOf" srcId="{4484CAF2-7222-44FE-80BE-57F72DA29DE5}" destId="{B0508BAB-BF31-4DAC-8985-9CA5E4C03116}" srcOrd="0" destOrd="0" presId="urn:microsoft.com/office/officeart/2018/2/layout/IconCircleList"/>
    <dgm:cxn modelId="{5A7C5D08-B570-A041-9945-6E646EB99EA2}" type="presParOf" srcId="{46A3BD4E-3136-4046-BD66-7F166E944811}" destId="{1E4F2C11-A6E7-49FB-8AA2-BB9641C40A18}" srcOrd="0" destOrd="0" presId="urn:microsoft.com/office/officeart/2018/2/layout/IconCircleList"/>
    <dgm:cxn modelId="{F01C0AB5-8526-2240-9A51-B0AD269F20EE}" type="presParOf" srcId="{1E4F2C11-A6E7-49FB-8AA2-BB9641C40A18}" destId="{EF31D0BB-85A9-4808-B3EE-B42275252ECB}" srcOrd="0" destOrd="0" presId="urn:microsoft.com/office/officeart/2018/2/layout/IconCircleList"/>
    <dgm:cxn modelId="{A84B3902-93EE-E94C-83C5-B6080FE25FCA}" type="presParOf" srcId="{EF31D0BB-85A9-4808-B3EE-B42275252ECB}" destId="{A46E7208-7957-4A8B-89BC-AFD60CBD917B}" srcOrd="0" destOrd="0" presId="urn:microsoft.com/office/officeart/2018/2/layout/IconCircleList"/>
    <dgm:cxn modelId="{7640B69E-61AC-7F4A-B72A-0F056973AC40}" type="presParOf" srcId="{EF31D0BB-85A9-4808-B3EE-B42275252ECB}" destId="{CF402586-9871-4795-8E6B-BAA9B1B8E286}" srcOrd="1" destOrd="0" presId="urn:microsoft.com/office/officeart/2018/2/layout/IconCircleList"/>
    <dgm:cxn modelId="{B767AEBC-AF25-8A47-B29E-0F75279EF9B3}" type="presParOf" srcId="{EF31D0BB-85A9-4808-B3EE-B42275252ECB}" destId="{BC855DA6-A96A-45DF-8D26-08E8ED75F37B}" srcOrd="2" destOrd="0" presId="urn:microsoft.com/office/officeart/2018/2/layout/IconCircleList"/>
    <dgm:cxn modelId="{6CF0619D-EB23-B34A-BD63-DBA8A73F1B06}" type="presParOf" srcId="{EF31D0BB-85A9-4808-B3EE-B42275252ECB}" destId="{B0508BAB-BF31-4DAC-8985-9CA5E4C03116}" srcOrd="3" destOrd="0" presId="urn:microsoft.com/office/officeart/2018/2/layout/IconCircleList"/>
    <dgm:cxn modelId="{F29DBEE9-54C5-2042-9F7B-AC080DA9ED75}" type="presParOf" srcId="{1E4F2C11-A6E7-49FB-8AA2-BB9641C40A18}" destId="{A3E88DEC-657A-43BA-AD7F-C4CAF7F98D96}" srcOrd="1" destOrd="0" presId="urn:microsoft.com/office/officeart/2018/2/layout/IconCircleList"/>
    <dgm:cxn modelId="{A513E9B8-F517-E74D-9500-8D59BAFD9CB3}" type="presParOf" srcId="{1E4F2C11-A6E7-49FB-8AA2-BB9641C40A18}" destId="{C4412B1C-F91D-467F-8F0B-A9527DA254F5}" srcOrd="2" destOrd="0" presId="urn:microsoft.com/office/officeart/2018/2/layout/IconCircleList"/>
    <dgm:cxn modelId="{A90A00D6-791D-9F4A-947E-C0254204ED36}" type="presParOf" srcId="{C4412B1C-F91D-467F-8F0B-A9527DA254F5}" destId="{7FA45F5A-4A32-4EFC-9809-286AB0C7942A}" srcOrd="0" destOrd="0" presId="urn:microsoft.com/office/officeart/2018/2/layout/IconCircleList"/>
    <dgm:cxn modelId="{DD61289A-EE0F-D94A-960C-1408C7C4E3F2}" type="presParOf" srcId="{C4412B1C-F91D-467F-8F0B-A9527DA254F5}" destId="{EEBD3953-8B71-43CA-90EE-5D4017C5D8B7}" srcOrd="1" destOrd="0" presId="urn:microsoft.com/office/officeart/2018/2/layout/IconCircleList"/>
    <dgm:cxn modelId="{657702D4-17C1-1142-96EC-B7CEBD2464E9}" type="presParOf" srcId="{C4412B1C-F91D-467F-8F0B-A9527DA254F5}" destId="{52F2F94D-8061-4653-BF56-827AFD0C028E}" srcOrd="2" destOrd="0" presId="urn:microsoft.com/office/officeart/2018/2/layout/IconCircleList"/>
    <dgm:cxn modelId="{0497B79A-B5B5-5840-8EC6-0DB3C123E486}" type="presParOf" srcId="{C4412B1C-F91D-467F-8F0B-A9527DA254F5}" destId="{8D4709BB-47C5-4519-AAAD-E6CA969CE814}" srcOrd="3" destOrd="0" presId="urn:microsoft.com/office/officeart/2018/2/layout/IconCircleList"/>
    <dgm:cxn modelId="{94014C6B-9DFB-B54B-AFC8-FD1FD69568FD}" type="presParOf" srcId="{1E4F2C11-A6E7-49FB-8AA2-BB9641C40A18}" destId="{F992CB97-CD58-4FE1-B993-F707EDACDA8C}" srcOrd="3" destOrd="0" presId="urn:microsoft.com/office/officeart/2018/2/layout/IconCircleList"/>
    <dgm:cxn modelId="{F0743A72-1D20-DE48-B44E-8B8950D77465}" type="presParOf" srcId="{1E4F2C11-A6E7-49FB-8AA2-BB9641C40A18}" destId="{1E18B5EE-B592-4340-9786-387996FA7B02}" srcOrd="4" destOrd="0" presId="urn:microsoft.com/office/officeart/2018/2/layout/IconCircleList"/>
    <dgm:cxn modelId="{885F0D59-D33C-E348-A8CC-C969EAEABF23}" type="presParOf" srcId="{1E18B5EE-B592-4340-9786-387996FA7B02}" destId="{0B53F727-4110-4682-84D7-DB16A4432068}" srcOrd="0" destOrd="0" presId="urn:microsoft.com/office/officeart/2018/2/layout/IconCircleList"/>
    <dgm:cxn modelId="{E244926F-AA24-6346-B219-FA2861F5CC18}" type="presParOf" srcId="{1E18B5EE-B592-4340-9786-387996FA7B02}" destId="{47A03EDA-3B79-429B-B04E-C013785E5082}" srcOrd="1" destOrd="0" presId="urn:microsoft.com/office/officeart/2018/2/layout/IconCircleList"/>
    <dgm:cxn modelId="{9C15A75A-0D80-1840-B98D-C489FC8065F0}" type="presParOf" srcId="{1E18B5EE-B592-4340-9786-387996FA7B02}" destId="{2306ED61-59C9-4EA0-9DE1-673ADA29F4CA}" srcOrd="2" destOrd="0" presId="urn:microsoft.com/office/officeart/2018/2/layout/IconCircleList"/>
    <dgm:cxn modelId="{A07BCB50-15A0-8A49-9665-B97AB43885CF}" type="presParOf" srcId="{1E18B5EE-B592-4340-9786-387996FA7B02}" destId="{2E233055-4480-4E2B-927F-90C83DB67057}" srcOrd="3" destOrd="0" presId="urn:microsoft.com/office/officeart/2018/2/layout/IconCircleList"/>
    <dgm:cxn modelId="{2EA65C99-D6F9-E64C-8A46-CA83118099EE}" type="presParOf" srcId="{1E4F2C11-A6E7-49FB-8AA2-BB9641C40A18}" destId="{352B98E8-1EF8-454F-BCF0-26BF099BADFA}" srcOrd="5" destOrd="0" presId="urn:microsoft.com/office/officeart/2018/2/layout/IconCircleList"/>
    <dgm:cxn modelId="{F1257A94-D276-B641-8373-ADE120C49135}" type="presParOf" srcId="{1E4F2C11-A6E7-49FB-8AA2-BB9641C40A18}" destId="{CDDC114C-35D5-4698-9163-5F9A4E7B3B9E}" srcOrd="6" destOrd="0" presId="urn:microsoft.com/office/officeart/2018/2/layout/IconCircleList"/>
    <dgm:cxn modelId="{F5EB9F43-6779-1341-838D-69017C99E733}" type="presParOf" srcId="{CDDC114C-35D5-4698-9163-5F9A4E7B3B9E}" destId="{EAD80B4E-532F-4774-999C-9EE68832A8C3}" srcOrd="0" destOrd="0" presId="urn:microsoft.com/office/officeart/2018/2/layout/IconCircleList"/>
    <dgm:cxn modelId="{1081BBE5-03A9-B741-8966-2A4AEF3CB20E}" type="presParOf" srcId="{CDDC114C-35D5-4698-9163-5F9A4E7B3B9E}" destId="{63687550-45B5-4366-A58C-E158A18F4C9D}" srcOrd="1" destOrd="0" presId="urn:microsoft.com/office/officeart/2018/2/layout/IconCircleList"/>
    <dgm:cxn modelId="{D02E0090-1FA8-5144-8975-A596E926DB74}" type="presParOf" srcId="{CDDC114C-35D5-4698-9163-5F9A4E7B3B9E}" destId="{10EB8789-3E1D-419A-BCC0-ED3FAD2C48D5}" srcOrd="2" destOrd="0" presId="urn:microsoft.com/office/officeart/2018/2/layout/IconCircleList"/>
    <dgm:cxn modelId="{459EC093-68E2-494B-8886-9AD8F1F9E746}" type="presParOf" srcId="{CDDC114C-35D5-4698-9163-5F9A4E7B3B9E}" destId="{46562277-ED75-4D72-A2A0-5FAC03600BB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09CF5D-511D-4C7F-84EA-EB699775F479}" type="doc">
      <dgm:prSet loTypeId="urn:microsoft.com/office/officeart/2005/8/layout/hierarchy1" loCatId="hierarchy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2BB4FE3-F8B3-48DD-BCE0-7698F68836D1}">
      <dgm:prSet/>
      <dgm:spPr/>
      <dgm:t>
        <a:bodyPr/>
        <a:lstStyle/>
        <a:p>
          <a:r>
            <a:rPr lang="en-US"/>
            <a:t>ABSA helps us understand what people are talking about and how they feel about each specific feature of a product.</a:t>
          </a:r>
        </a:p>
      </dgm:t>
    </dgm:pt>
    <dgm:pt modelId="{3900018A-43AF-4AE4-AE96-F338C1AD33BB}" type="parTrans" cxnId="{263C4C4C-0B5D-4827-A303-5023BC23AF11}">
      <dgm:prSet/>
      <dgm:spPr/>
      <dgm:t>
        <a:bodyPr/>
        <a:lstStyle/>
        <a:p>
          <a:endParaRPr lang="en-US"/>
        </a:p>
      </dgm:t>
    </dgm:pt>
    <dgm:pt modelId="{5715FB3C-45CA-4804-A762-7C11525C839F}" type="sibTrans" cxnId="{263C4C4C-0B5D-4827-A303-5023BC23AF11}">
      <dgm:prSet/>
      <dgm:spPr/>
      <dgm:t>
        <a:bodyPr/>
        <a:lstStyle/>
        <a:p>
          <a:endParaRPr lang="en-US"/>
        </a:p>
      </dgm:t>
    </dgm:pt>
    <dgm:pt modelId="{79F43346-7986-4529-833A-E4EEF40F4BD9}">
      <dgm:prSet/>
      <dgm:spPr/>
      <dgm:t>
        <a:bodyPr/>
        <a:lstStyle/>
        <a:p>
          <a:r>
            <a:rPr lang="en-US"/>
            <a:t>Instead of simply labeling a review as positive or negative, it identifies aspects such as </a:t>
          </a:r>
          <a:r>
            <a:rPr lang="en-US" b="1"/>
            <a:t>battery</a:t>
          </a:r>
          <a:r>
            <a:rPr lang="en-US"/>
            <a:t>, </a:t>
          </a:r>
          <a:r>
            <a:rPr lang="en-US" b="1"/>
            <a:t>design</a:t>
          </a:r>
          <a:r>
            <a:rPr lang="en-US"/>
            <a:t>, </a:t>
          </a:r>
          <a:r>
            <a:rPr lang="en-US" b="1"/>
            <a:t>quality</a:t>
          </a:r>
          <a:r>
            <a:rPr lang="en-US"/>
            <a:t>, or </a:t>
          </a:r>
          <a:r>
            <a:rPr lang="en-US" b="1"/>
            <a:t>delivery</a:t>
          </a:r>
          <a:r>
            <a:rPr lang="en-US"/>
            <a:t>, and then determines the sentiment for each one.</a:t>
          </a:r>
        </a:p>
      </dgm:t>
    </dgm:pt>
    <dgm:pt modelId="{E09F344C-8CF5-4B49-B53F-26083F70E0BD}" type="parTrans" cxnId="{6A13F73B-9FBC-4354-98C9-DB7B678BD872}">
      <dgm:prSet/>
      <dgm:spPr/>
      <dgm:t>
        <a:bodyPr/>
        <a:lstStyle/>
        <a:p>
          <a:endParaRPr lang="en-US"/>
        </a:p>
      </dgm:t>
    </dgm:pt>
    <dgm:pt modelId="{5BFCC52A-F1B2-4E2A-ABBC-75373FA5406E}" type="sibTrans" cxnId="{6A13F73B-9FBC-4354-98C9-DB7B678BD872}">
      <dgm:prSet/>
      <dgm:spPr/>
      <dgm:t>
        <a:bodyPr/>
        <a:lstStyle/>
        <a:p>
          <a:endParaRPr lang="en-US"/>
        </a:p>
      </dgm:t>
    </dgm:pt>
    <dgm:pt modelId="{1AB731AD-B686-4927-A4A0-250AA878AB21}">
      <dgm:prSet/>
      <dgm:spPr/>
      <dgm:t>
        <a:bodyPr/>
        <a:lstStyle/>
        <a:p>
          <a:r>
            <a:rPr lang="en-US"/>
            <a:t>In our project, this allows us to discover which parts of a product customers love or complain about — for example, </a:t>
          </a:r>
          <a:r>
            <a:rPr lang="en-US" i="1"/>
            <a:t>“battery drains fast”</a:t>
          </a:r>
          <a:r>
            <a:rPr lang="en-US"/>
            <a:t> or </a:t>
          </a:r>
          <a:r>
            <a:rPr lang="en-US" i="1"/>
            <a:t>“zipper quality is poor.”</a:t>
          </a:r>
          <a:endParaRPr lang="en-US"/>
        </a:p>
      </dgm:t>
    </dgm:pt>
    <dgm:pt modelId="{36CD5FBD-F55A-4AA8-BD56-CCE5E82E4A66}" type="parTrans" cxnId="{979D77BB-F723-46F8-8505-320BB669586C}">
      <dgm:prSet/>
      <dgm:spPr/>
      <dgm:t>
        <a:bodyPr/>
        <a:lstStyle/>
        <a:p>
          <a:endParaRPr lang="en-US"/>
        </a:p>
      </dgm:t>
    </dgm:pt>
    <dgm:pt modelId="{B1AEE38C-4359-4292-BF3D-3C783DED3366}" type="sibTrans" cxnId="{979D77BB-F723-46F8-8505-320BB669586C}">
      <dgm:prSet/>
      <dgm:spPr/>
      <dgm:t>
        <a:bodyPr/>
        <a:lstStyle/>
        <a:p>
          <a:endParaRPr lang="en-US"/>
        </a:p>
      </dgm:t>
    </dgm:pt>
    <dgm:pt modelId="{41BDF824-4513-8C4B-833F-619A74A19C0C}" type="pres">
      <dgm:prSet presAssocID="{4C09CF5D-511D-4C7F-84EA-EB699775F47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9DD2A56-7CBA-9149-8414-196469C7CB5F}" type="pres">
      <dgm:prSet presAssocID="{F2BB4FE3-F8B3-48DD-BCE0-7698F68836D1}" presName="hierRoot1" presStyleCnt="0"/>
      <dgm:spPr/>
    </dgm:pt>
    <dgm:pt modelId="{2CE6B8E3-0A24-1748-A91E-61CA9D826D81}" type="pres">
      <dgm:prSet presAssocID="{F2BB4FE3-F8B3-48DD-BCE0-7698F68836D1}" presName="composite" presStyleCnt="0"/>
      <dgm:spPr/>
    </dgm:pt>
    <dgm:pt modelId="{7A9E95F4-DAC0-F04D-8BC2-64CDDB712434}" type="pres">
      <dgm:prSet presAssocID="{F2BB4FE3-F8B3-48DD-BCE0-7698F68836D1}" presName="background" presStyleLbl="node0" presStyleIdx="0" presStyleCnt="3"/>
      <dgm:spPr/>
    </dgm:pt>
    <dgm:pt modelId="{986E3106-712F-E54D-8714-D5070DE5DBD5}" type="pres">
      <dgm:prSet presAssocID="{F2BB4FE3-F8B3-48DD-BCE0-7698F68836D1}" presName="text" presStyleLbl="fgAcc0" presStyleIdx="0" presStyleCnt="3">
        <dgm:presLayoutVars>
          <dgm:chPref val="3"/>
        </dgm:presLayoutVars>
      </dgm:prSet>
      <dgm:spPr/>
    </dgm:pt>
    <dgm:pt modelId="{70BBFE66-DA4F-5545-A272-5A19A0BD62E0}" type="pres">
      <dgm:prSet presAssocID="{F2BB4FE3-F8B3-48DD-BCE0-7698F68836D1}" presName="hierChild2" presStyleCnt="0"/>
      <dgm:spPr/>
    </dgm:pt>
    <dgm:pt modelId="{81CF0D9A-8F37-794C-9783-54BE9E650145}" type="pres">
      <dgm:prSet presAssocID="{79F43346-7986-4529-833A-E4EEF40F4BD9}" presName="hierRoot1" presStyleCnt="0"/>
      <dgm:spPr/>
    </dgm:pt>
    <dgm:pt modelId="{FEF97EE3-BE1E-E84D-88AA-42C414EF2740}" type="pres">
      <dgm:prSet presAssocID="{79F43346-7986-4529-833A-E4EEF40F4BD9}" presName="composite" presStyleCnt="0"/>
      <dgm:spPr/>
    </dgm:pt>
    <dgm:pt modelId="{6AD22ADB-914C-2749-BD9B-7E0AFCD30350}" type="pres">
      <dgm:prSet presAssocID="{79F43346-7986-4529-833A-E4EEF40F4BD9}" presName="background" presStyleLbl="node0" presStyleIdx="1" presStyleCnt="3"/>
      <dgm:spPr/>
    </dgm:pt>
    <dgm:pt modelId="{86FA6917-B1D6-2F45-A4AB-B524781AB79F}" type="pres">
      <dgm:prSet presAssocID="{79F43346-7986-4529-833A-E4EEF40F4BD9}" presName="text" presStyleLbl="fgAcc0" presStyleIdx="1" presStyleCnt="3">
        <dgm:presLayoutVars>
          <dgm:chPref val="3"/>
        </dgm:presLayoutVars>
      </dgm:prSet>
      <dgm:spPr/>
    </dgm:pt>
    <dgm:pt modelId="{CF0C8968-B8DD-6F47-9D4B-E07BF5CFA295}" type="pres">
      <dgm:prSet presAssocID="{79F43346-7986-4529-833A-E4EEF40F4BD9}" presName="hierChild2" presStyleCnt="0"/>
      <dgm:spPr/>
    </dgm:pt>
    <dgm:pt modelId="{CED18C30-17F6-FA4A-91E2-425539093266}" type="pres">
      <dgm:prSet presAssocID="{1AB731AD-B686-4927-A4A0-250AA878AB21}" presName="hierRoot1" presStyleCnt="0"/>
      <dgm:spPr/>
    </dgm:pt>
    <dgm:pt modelId="{82205F7C-C1EC-D84E-B524-6B983999AFD3}" type="pres">
      <dgm:prSet presAssocID="{1AB731AD-B686-4927-A4A0-250AA878AB21}" presName="composite" presStyleCnt="0"/>
      <dgm:spPr/>
    </dgm:pt>
    <dgm:pt modelId="{2EBB62C8-C0FA-254A-A6E6-D4BD569D499B}" type="pres">
      <dgm:prSet presAssocID="{1AB731AD-B686-4927-A4A0-250AA878AB21}" presName="background" presStyleLbl="node0" presStyleIdx="2" presStyleCnt="3"/>
      <dgm:spPr/>
    </dgm:pt>
    <dgm:pt modelId="{F403D25B-6D46-F04F-816B-161EF79C290F}" type="pres">
      <dgm:prSet presAssocID="{1AB731AD-B686-4927-A4A0-250AA878AB21}" presName="text" presStyleLbl="fgAcc0" presStyleIdx="2" presStyleCnt="3">
        <dgm:presLayoutVars>
          <dgm:chPref val="3"/>
        </dgm:presLayoutVars>
      </dgm:prSet>
      <dgm:spPr/>
    </dgm:pt>
    <dgm:pt modelId="{E6014D92-EABC-FF46-AEBA-41EB57F468A8}" type="pres">
      <dgm:prSet presAssocID="{1AB731AD-B686-4927-A4A0-250AA878AB21}" presName="hierChild2" presStyleCnt="0"/>
      <dgm:spPr/>
    </dgm:pt>
  </dgm:ptLst>
  <dgm:cxnLst>
    <dgm:cxn modelId="{E23D0A0D-609F-3147-93CA-44B4B81AD957}" type="presOf" srcId="{79F43346-7986-4529-833A-E4EEF40F4BD9}" destId="{86FA6917-B1D6-2F45-A4AB-B524781AB79F}" srcOrd="0" destOrd="0" presId="urn:microsoft.com/office/officeart/2005/8/layout/hierarchy1"/>
    <dgm:cxn modelId="{6A13F73B-9FBC-4354-98C9-DB7B678BD872}" srcId="{4C09CF5D-511D-4C7F-84EA-EB699775F479}" destId="{79F43346-7986-4529-833A-E4EEF40F4BD9}" srcOrd="1" destOrd="0" parTransId="{E09F344C-8CF5-4B49-B53F-26083F70E0BD}" sibTransId="{5BFCC52A-F1B2-4E2A-ABBC-75373FA5406E}"/>
    <dgm:cxn modelId="{263C4C4C-0B5D-4827-A303-5023BC23AF11}" srcId="{4C09CF5D-511D-4C7F-84EA-EB699775F479}" destId="{F2BB4FE3-F8B3-48DD-BCE0-7698F68836D1}" srcOrd="0" destOrd="0" parTransId="{3900018A-43AF-4AE4-AE96-F338C1AD33BB}" sibTransId="{5715FB3C-45CA-4804-A762-7C11525C839F}"/>
    <dgm:cxn modelId="{DCCD5777-176E-2E49-B2F5-2FCC29A8472C}" type="presOf" srcId="{F2BB4FE3-F8B3-48DD-BCE0-7698F68836D1}" destId="{986E3106-712F-E54D-8714-D5070DE5DBD5}" srcOrd="0" destOrd="0" presId="urn:microsoft.com/office/officeart/2005/8/layout/hierarchy1"/>
    <dgm:cxn modelId="{F5E42F96-20BF-984F-9179-E8E16EBCDF58}" type="presOf" srcId="{4C09CF5D-511D-4C7F-84EA-EB699775F479}" destId="{41BDF824-4513-8C4B-833F-619A74A19C0C}" srcOrd="0" destOrd="0" presId="urn:microsoft.com/office/officeart/2005/8/layout/hierarchy1"/>
    <dgm:cxn modelId="{979D77BB-F723-46F8-8505-320BB669586C}" srcId="{4C09CF5D-511D-4C7F-84EA-EB699775F479}" destId="{1AB731AD-B686-4927-A4A0-250AA878AB21}" srcOrd="2" destOrd="0" parTransId="{36CD5FBD-F55A-4AA8-BD56-CCE5E82E4A66}" sibTransId="{B1AEE38C-4359-4292-BF3D-3C783DED3366}"/>
    <dgm:cxn modelId="{BAEEA8BC-5DE2-EC4E-9B95-033B521CD8D3}" type="presOf" srcId="{1AB731AD-B686-4927-A4A0-250AA878AB21}" destId="{F403D25B-6D46-F04F-816B-161EF79C290F}" srcOrd="0" destOrd="0" presId="urn:microsoft.com/office/officeart/2005/8/layout/hierarchy1"/>
    <dgm:cxn modelId="{5372C37E-69D3-124D-A00A-FEDECFA6BD7A}" type="presParOf" srcId="{41BDF824-4513-8C4B-833F-619A74A19C0C}" destId="{C9DD2A56-7CBA-9149-8414-196469C7CB5F}" srcOrd="0" destOrd="0" presId="urn:microsoft.com/office/officeart/2005/8/layout/hierarchy1"/>
    <dgm:cxn modelId="{D809C1FE-BFB2-F343-8682-6CEA0003B455}" type="presParOf" srcId="{C9DD2A56-7CBA-9149-8414-196469C7CB5F}" destId="{2CE6B8E3-0A24-1748-A91E-61CA9D826D81}" srcOrd="0" destOrd="0" presId="urn:microsoft.com/office/officeart/2005/8/layout/hierarchy1"/>
    <dgm:cxn modelId="{C6A8E76C-0026-AE4D-9833-883F0B7DEE24}" type="presParOf" srcId="{2CE6B8E3-0A24-1748-A91E-61CA9D826D81}" destId="{7A9E95F4-DAC0-F04D-8BC2-64CDDB712434}" srcOrd="0" destOrd="0" presId="urn:microsoft.com/office/officeart/2005/8/layout/hierarchy1"/>
    <dgm:cxn modelId="{3AAEF33A-60DF-9C4F-B4D8-F339068EF166}" type="presParOf" srcId="{2CE6B8E3-0A24-1748-A91E-61CA9D826D81}" destId="{986E3106-712F-E54D-8714-D5070DE5DBD5}" srcOrd="1" destOrd="0" presId="urn:microsoft.com/office/officeart/2005/8/layout/hierarchy1"/>
    <dgm:cxn modelId="{D3C1B535-AD03-1A42-9460-72D47FAE9A60}" type="presParOf" srcId="{C9DD2A56-7CBA-9149-8414-196469C7CB5F}" destId="{70BBFE66-DA4F-5545-A272-5A19A0BD62E0}" srcOrd="1" destOrd="0" presId="urn:microsoft.com/office/officeart/2005/8/layout/hierarchy1"/>
    <dgm:cxn modelId="{4A6F06F6-0FA5-B043-B35C-7F802DFE31E2}" type="presParOf" srcId="{41BDF824-4513-8C4B-833F-619A74A19C0C}" destId="{81CF0D9A-8F37-794C-9783-54BE9E650145}" srcOrd="1" destOrd="0" presId="urn:microsoft.com/office/officeart/2005/8/layout/hierarchy1"/>
    <dgm:cxn modelId="{A43E9CAC-F3BD-6C4A-A8DF-AB9A97EB03D4}" type="presParOf" srcId="{81CF0D9A-8F37-794C-9783-54BE9E650145}" destId="{FEF97EE3-BE1E-E84D-88AA-42C414EF2740}" srcOrd="0" destOrd="0" presId="urn:microsoft.com/office/officeart/2005/8/layout/hierarchy1"/>
    <dgm:cxn modelId="{69BE56F2-52A0-0747-B6D0-4FDFDAEF8DC5}" type="presParOf" srcId="{FEF97EE3-BE1E-E84D-88AA-42C414EF2740}" destId="{6AD22ADB-914C-2749-BD9B-7E0AFCD30350}" srcOrd="0" destOrd="0" presId="urn:microsoft.com/office/officeart/2005/8/layout/hierarchy1"/>
    <dgm:cxn modelId="{FE9D96ED-D59E-F742-A7A8-1BC00362EC52}" type="presParOf" srcId="{FEF97EE3-BE1E-E84D-88AA-42C414EF2740}" destId="{86FA6917-B1D6-2F45-A4AB-B524781AB79F}" srcOrd="1" destOrd="0" presId="urn:microsoft.com/office/officeart/2005/8/layout/hierarchy1"/>
    <dgm:cxn modelId="{C0B8E852-568F-4149-9D72-133E956F5BA7}" type="presParOf" srcId="{81CF0D9A-8F37-794C-9783-54BE9E650145}" destId="{CF0C8968-B8DD-6F47-9D4B-E07BF5CFA295}" srcOrd="1" destOrd="0" presId="urn:microsoft.com/office/officeart/2005/8/layout/hierarchy1"/>
    <dgm:cxn modelId="{4FB4B816-241A-9849-9633-0F46C7E5F5C2}" type="presParOf" srcId="{41BDF824-4513-8C4B-833F-619A74A19C0C}" destId="{CED18C30-17F6-FA4A-91E2-425539093266}" srcOrd="2" destOrd="0" presId="urn:microsoft.com/office/officeart/2005/8/layout/hierarchy1"/>
    <dgm:cxn modelId="{2B57EB60-4020-AA45-A1AB-259104BE31F9}" type="presParOf" srcId="{CED18C30-17F6-FA4A-91E2-425539093266}" destId="{82205F7C-C1EC-D84E-B524-6B983999AFD3}" srcOrd="0" destOrd="0" presId="urn:microsoft.com/office/officeart/2005/8/layout/hierarchy1"/>
    <dgm:cxn modelId="{EB766EFA-DE74-ED47-A970-E68469D6191C}" type="presParOf" srcId="{82205F7C-C1EC-D84E-B524-6B983999AFD3}" destId="{2EBB62C8-C0FA-254A-A6E6-D4BD569D499B}" srcOrd="0" destOrd="0" presId="urn:microsoft.com/office/officeart/2005/8/layout/hierarchy1"/>
    <dgm:cxn modelId="{BE27112B-128C-CD43-AD67-F8D1C578303C}" type="presParOf" srcId="{82205F7C-C1EC-D84E-B524-6B983999AFD3}" destId="{F403D25B-6D46-F04F-816B-161EF79C290F}" srcOrd="1" destOrd="0" presId="urn:microsoft.com/office/officeart/2005/8/layout/hierarchy1"/>
    <dgm:cxn modelId="{E7C3B462-EB86-DE48-8389-E5D43F23FDC4}" type="presParOf" srcId="{CED18C30-17F6-FA4A-91E2-425539093266}" destId="{E6014D92-EABC-FF46-AEBA-41EB57F468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E175177-6D2E-497B-B5B0-B454782B503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7CA6C4-CC96-4459-AEAA-25DDC938BDD0}">
      <dgm:prSet/>
      <dgm:spPr/>
      <dgm:t>
        <a:bodyPr/>
        <a:lstStyle/>
        <a:p>
          <a:r>
            <a:rPr lang="en-US" b="1"/>
            <a:t>Automated Defect Detection System:</a:t>
          </a:r>
          <a:r>
            <a:rPr lang="en-US"/>
            <a:t> Build a model that detects and classifies product defects directly from text and image reviews without manual labeling.</a:t>
          </a:r>
        </a:p>
      </dgm:t>
    </dgm:pt>
    <dgm:pt modelId="{ED091FCF-08CE-49D2-B95D-CAB03F4C261D}" type="parTrans" cxnId="{B34357BA-19DC-4D79-920E-6C005C1114D8}">
      <dgm:prSet/>
      <dgm:spPr/>
      <dgm:t>
        <a:bodyPr/>
        <a:lstStyle/>
        <a:p>
          <a:endParaRPr lang="en-US"/>
        </a:p>
      </dgm:t>
    </dgm:pt>
    <dgm:pt modelId="{D95B5108-DF61-432C-9D73-A4EC60DE6C9B}" type="sibTrans" cxnId="{B34357BA-19DC-4D79-920E-6C005C1114D8}">
      <dgm:prSet/>
      <dgm:spPr/>
      <dgm:t>
        <a:bodyPr/>
        <a:lstStyle/>
        <a:p>
          <a:endParaRPr lang="en-US"/>
        </a:p>
      </dgm:t>
    </dgm:pt>
    <dgm:pt modelId="{335D8BAA-3195-436C-8274-BF82DAEFA046}">
      <dgm:prSet/>
      <dgm:spPr/>
      <dgm:t>
        <a:bodyPr/>
        <a:lstStyle/>
        <a:p>
          <a:r>
            <a:rPr lang="en-US" b="1"/>
            <a:t>Emotion-Aware Sentiment Modeling:</a:t>
          </a:r>
          <a:r>
            <a:rPr lang="en-US"/>
            <a:t> Move beyond positive/negative sentiment to include emotional depth (anger, frustration, joy) for better user understanding.</a:t>
          </a:r>
        </a:p>
      </dgm:t>
    </dgm:pt>
    <dgm:pt modelId="{F0574276-66AE-44ED-85A3-EF8DA4954CDC}" type="parTrans" cxnId="{A706F75D-FE87-463C-AFDD-34C5DE6EE24F}">
      <dgm:prSet/>
      <dgm:spPr/>
      <dgm:t>
        <a:bodyPr/>
        <a:lstStyle/>
        <a:p>
          <a:endParaRPr lang="en-US"/>
        </a:p>
      </dgm:t>
    </dgm:pt>
    <dgm:pt modelId="{9FA5B770-E488-48AA-9926-2D0FB93D55BC}" type="sibTrans" cxnId="{A706F75D-FE87-463C-AFDD-34C5DE6EE24F}">
      <dgm:prSet/>
      <dgm:spPr/>
      <dgm:t>
        <a:bodyPr/>
        <a:lstStyle/>
        <a:p>
          <a:endParaRPr lang="en-US"/>
        </a:p>
      </dgm:t>
    </dgm:pt>
    <dgm:pt modelId="{499B29E8-E278-4A20-848D-28819A742724}">
      <dgm:prSet/>
      <dgm:spPr/>
      <dgm:t>
        <a:bodyPr/>
        <a:lstStyle/>
        <a:p>
          <a:r>
            <a:rPr lang="en-US" b="1"/>
            <a:t>Cross-Platform Consistency Analysis:</a:t>
          </a:r>
          <a:r>
            <a:rPr lang="en-US"/>
            <a:t> Research how the same product is reviewed across platforms like Amazon, Walmart, and Yelp to identify bias or misinformation patterns.</a:t>
          </a:r>
        </a:p>
      </dgm:t>
    </dgm:pt>
    <dgm:pt modelId="{23734EA8-403F-4889-B8CE-698F03745BE2}" type="parTrans" cxnId="{37854DE0-D0DB-4771-A941-496F24358CAD}">
      <dgm:prSet/>
      <dgm:spPr/>
      <dgm:t>
        <a:bodyPr/>
        <a:lstStyle/>
        <a:p>
          <a:endParaRPr lang="en-US"/>
        </a:p>
      </dgm:t>
    </dgm:pt>
    <dgm:pt modelId="{EC0D8304-4AC7-47F9-8A60-8BE375856565}" type="sibTrans" cxnId="{37854DE0-D0DB-4771-A941-496F24358CAD}">
      <dgm:prSet/>
      <dgm:spPr/>
      <dgm:t>
        <a:bodyPr/>
        <a:lstStyle/>
        <a:p>
          <a:endParaRPr lang="en-US"/>
        </a:p>
      </dgm:t>
    </dgm:pt>
    <dgm:pt modelId="{13D2A0C3-318F-450D-9AE0-1D81DF727A4D}" type="pres">
      <dgm:prSet presAssocID="{6E175177-6D2E-497B-B5B0-B454782B503F}" presName="root" presStyleCnt="0">
        <dgm:presLayoutVars>
          <dgm:dir/>
          <dgm:resizeHandles val="exact"/>
        </dgm:presLayoutVars>
      </dgm:prSet>
      <dgm:spPr/>
    </dgm:pt>
    <dgm:pt modelId="{04913AB1-F5A9-4A67-B52C-1C3D17DC8856}" type="pres">
      <dgm:prSet presAssocID="{D67CA6C4-CC96-4459-AEAA-25DDC938BDD0}" presName="compNode" presStyleCnt="0"/>
      <dgm:spPr/>
    </dgm:pt>
    <dgm:pt modelId="{50BD046D-6F3C-4EEF-96B8-8927D129C42C}" type="pres">
      <dgm:prSet presAssocID="{D67CA6C4-CC96-4459-AEAA-25DDC938BDD0}" presName="bgRect" presStyleLbl="bgShp" presStyleIdx="0" presStyleCnt="3"/>
      <dgm:spPr/>
    </dgm:pt>
    <dgm:pt modelId="{C7C9235F-AE99-424D-B1A7-E1938B4BA8B5}" type="pres">
      <dgm:prSet presAssocID="{D67CA6C4-CC96-4459-AEAA-25DDC938BD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ADF2D1AC-50DE-4C57-8F6A-2C0EFB19A5F3}" type="pres">
      <dgm:prSet presAssocID="{D67CA6C4-CC96-4459-AEAA-25DDC938BDD0}" presName="spaceRect" presStyleCnt="0"/>
      <dgm:spPr/>
    </dgm:pt>
    <dgm:pt modelId="{65020165-DDEF-43B4-81B4-B8C2CA2FDC30}" type="pres">
      <dgm:prSet presAssocID="{D67CA6C4-CC96-4459-AEAA-25DDC938BDD0}" presName="parTx" presStyleLbl="revTx" presStyleIdx="0" presStyleCnt="3">
        <dgm:presLayoutVars>
          <dgm:chMax val="0"/>
          <dgm:chPref val="0"/>
        </dgm:presLayoutVars>
      </dgm:prSet>
      <dgm:spPr/>
    </dgm:pt>
    <dgm:pt modelId="{250231E4-5029-46D5-9F38-0BCE247FD658}" type="pres">
      <dgm:prSet presAssocID="{D95B5108-DF61-432C-9D73-A4EC60DE6C9B}" presName="sibTrans" presStyleCnt="0"/>
      <dgm:spPr/>
    </dgm:pt>
    <dgm:pt modelId="{4D381C56-0216-477A-87AA-E14AB7F56701}" type="pres">
      <dgm:prSet presAssocID="{335D8BAA-3195-436C-8274-BF82DAEFA046}" presName="compNode" presStyleCnt="0"/>
      <dgm:spPr/>
    </dgm:pt>
    <dgm:pt modelId="{8EB8505D-8F3D-4806-9A95-2F8F215AEB60}" type="pres">
      <dgm:prSet presAssocID="{335D8BAA-3195-436C-8274-BF82DAEFA046}" presName="bgRect" presStyleLbl="bgShp" presStyleIdx="1" presStyleCnt="3"/>
      <dgm:spPr/>
    </dgm:pt>
    <dgm:pt modelId="{E3954926-239E-4E9A-979D-98D3961FE9A2}" type="pres">
      <dgm:prSet presAssocID="{335D8BAA-3195-436C-8274-BF82DAEFA04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gry Face with No Fill"/>
        </a:ext>
      </dgm:extLst>
    </dgm:pt>
    <dgm:pt modelId="{CDE141FE-32AD-4726-AF66-24B5DC78EE66}" type="pres">
      <dgm:prSet presAssocID="{335D8BAA-3195-436C-8274-BF82DAEFA046}" presName="spaceRect" presStyleCnt="0"/>
      <dgm:spPr/>
    </dgm:pt>
    <dgm:pt modelId="{610C33C4-56B0-4B43-8D71-94A571855E57}" type="pres">
      <dgm:prSet presAssocID="{335D8BAA-3195-436C-8274-BF82DAEFA046}" presName="parTx" presStyleLbl="revTx" presStyleIdx="1" presStyleCnt="3">
        <dgm:presLayoutVars>
          <dgm:chMax val="0"/>
          <dgm:chPref val="0"/>
        </dgm:presLayoutVars>
      </dgm:prSet>
      <dgm:spPr/>
    </dgm:pt>
    <dgm:pt modelId="{105FCB70-5E3E-4378-9D35-11D3EA0443B2}" type="pres">
      <dgm:prSet presAssocID="{9FA5B770-E488-48AA-9926-2D0FB93D55BC}" presName="sibTrans" presStyleCnt="0"/>
      <dgm:spPr/>
    </dgm:pt>
    <dgm:pt modelId="{6CB2157C-D13C-448A-8A16-48793F7B36C0}" type="pres">
      <dgm:prSet presAssocID="{499B29E8-E278-4A20-848D-28819A742724}" presName="compNode" presStyleCnt="0"/>
      <dgm:spPr/>
    </dgm:pt>
    <dgm:pt modelId="{DA170B3F-F360-4738-B0D8-003FE2DC1F7A}" type="pres">
      <dgm:prSet presAssocID="{499B29E8-E278-4A20-848D-28819A742724}" presName="bgRect" presStyleLbl="bgShp" presStyleIdx="2" presStyleCnt="3"/>
      <dgm:spPr/>
    </dgm:pt>
    <dgm:pt modelId="{605AF3A7-26DF-4A9C-861E-B9A2C56B9EA3}" type="pres">
      <dgm:prSet presAssocID="{499B29E8-E278-4A20-848D-28819A74272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BB6F8C91-0EB8-42F1-8B06-A1E7FA04B343}" type="pres">
      <dgm:prSet presAssocID="{499B29E8-E278-4A20-848D-28819A742724}" presName="spaceRect" presStyleCnt="0"/>
      <dgm:spPr/>
    </dgm:pt>
    <dgm:pt modelId="{A0B21FB5-E662-4438-8892-1451D8D9598E}" type="pres">
      <dgm:prSet presAssocID="{499B29E8-E278-4A20-848D-28819A74272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706F75D-FE87-463C-AFDD-34C5DE6EE24F}" srcId="{6E175177-6D2E-497B-B5B0-B454782B503F}" destId="{335D8BAA-3195-436C-8274-BF82DAEFA046}" srcOrd="1" destOrd="0" parTransId="{F0574276-66AE-44ED-85A3-EF8DA4954CDC}" sibTransId="{9FA5B770-E488-48AA-9926-2D0FB93D55BC}"/>
    <dgm:cxn modelId="{0449C5B5-4B47-824E-BE79-4CBA1622C582}" type="presOf" srcId="{D67CA6C4-CC96-4459-AEAA-25DDC938BDD0}" destId="{65020165-DDEF-43B4-81B4-B8C2CA2FDC30}" srcOrd="0" destOrd="0" presId="urn:microsoft.com/office/officeart/2018/2/layout/IconVerticalSolidList"/>
    <dgm:cxn modelId="{B34357BA-19DC-4D79-920E-6C005C1114D8}" srcId="{6E175177-6D2E-497B-B5B0-B454782B503F}" destId="{D67CA6C4-CC96-4459-AEAA-25DDC938BDD0}" srcOrd="0" destOrd="0" parTransId="{ED091FCF-08CE-49D2-B95D-CAB03F4C261D}" sibTransId="{D95B5108-DF61-432C-9D73-A4EC60DE6C9B}"/>
    <dgm:cxn modelId="{37854DE0-D0DB-4771-A941-496F24358CAD}" srcId="{6E175177-6D2E-497B-B5B0-B454782B503F}" destId="{499B29E8-E278-4A20-848D-28819A742724}" srcOrd="2" destOrd="0" parTransId="{23734EA8-403F-4889-B8CE-698F03745BE2}" sibTransId="{EC0D8304-4AC7-47F9-8A60-8BE375856565}"/>
    <dgm:cxn modelId="{3583A7E3-A09D-444D-A279-00BF33C3EAA1}" type="presOf" srcId="{335D8BAA-3195-436C-8274-BF82DAEFA046}" destId="{610C33C4-56B0-4B43-8D71-94A571855E57}" srcOrd="0" destOrd="0" presId="urn:microsoft.com/office/officeart/2018/2/layout/IconVerticalSolidList"/>
    <dgm:cxn modelId="{B238F3E8-48E5-CA42-8167-34D62125965A}" type="presOf" srcId="{6E175177-6D2E-497B-B5B0-B454782B503F}" destId="{13D2A0C3-318F-450D-9AE0-1D81DF727A4D}" srcOrd="0" destOrd="0" presId="urn:microsoft.com/office/officeart/2018/2/layout/IconVerticalSolidList"/>
    <dgm:cxn modelId="{FE99B3F5-E4BF-C14F-B631-FF3657A49BAC}" type="presOf" srcId="{499B29E8-E278-4A20-848D-28819A742724}" destId="{A0B21FB5-E662-4438-8892-1451D8D9598E}" srcOrd="0" destOrd="0" presId="urn:microsoft.com/office/officeart/2018/2/layout/IconVerticalSolidList"/>
    <dgm:cxn modelId="{B20893BB-EB4A-0643-8F8E-89591F75D386}" type="presParOf" srcId="{13D2A0C3-318F-450D-9AE0-1D81DF727A4D}" destId="{04913AB1-F5A9-4A67-B52C-1C3D17DC8856}" srcOrd="0" destOrd="0" presId="urn:microsoft.com/office/officeart/2018/2/layout/IconVerticalSolidList"/>
    <dgm:cxn modelId="{54AA0B23-9E33-E34B-A025-3B6BDFA02D02}" type="presParOf" srcId="{04913AB1-F5A9-4A67-B52C-1C3D17DC8856}" destId="{50BD046D-6F3C-4EEF-96B8-8927D129C42C}" srcOrd="0" destOrd="0" presId="urn:microsoft.com/office/officeart/2018/2/layout/IconVerticalSolidList"/>
    <dgm:cxn modelId="{25A7E597-EBB3-AF4E-A935-C8B159C53ACD}" type="presParOf" srcId="{04913AB1-F5A9-4A67-B52C-1C3D17DC8856}" destId="{C7C9235F-AE99-424D-B1A7-E1938B4BA8B5}" srcOrd="1" destOrd="0" presId="urn:microsoft.com/office/officeart/2018/2/layout/IconVerticalSolidList"/>
    <dgm:cxn modelId="{79C10E74-1B69-914C-B848-1BF5E85E4A1F}" type="presParOf" srcId="{04913AB1-F5A9-4A67-B52C-1C3D17DC8856}" destId="{ADF2D1AC-50DE-4C57-8F6A-2C0EFB19A5F3}" srcOrd="2" destOrd="0" presId="urn:microsoft.com/office/officeart/2018/2/layout/IconVerticalSolidList"/>
    <dgm:cxn modelId="{19C7F2BB-5567-CE4F-9A42-101DCB54E277}" type="presParOf" srcId="{04913AB1-F5A9-4A67-B52C-1C3D17DC8856}" destId="{65020165-DDEF-43B4-81B4-B8C2CA2FDC30}" srcOrd="3" destOrd="0" presId="urn:microsoft.com/office/officeart/2018/2/layout/IconVerticalSolidList"/>
    <dgm:cxn modelId="{7510D6EC-6530-864F-BAED-4C18EF1BF956}" type="presParOf" srcId="{13D2A0C3-318F-450D-9AE0-1D81DF727A4D}" destId="{250231E4-5029-46D5-9F38-0BCE247FD658}" srcOrd="1" destOrd="0" presId="urn:microsoft.com/office/officeart/2018/2/layout/IconVerticalSolidList"/>
    <dgm:cxn modelId="{56477C59-0535-9C45-841B-36F5416574CF}" type="presParOf" srcId="{13D2A0C3-318F-450D-9AE0-1D81DF727A4D}" destId="{4D381C56-0216-477A-87AA-E14AB7F56701}" srcOrd="2" destOrd="0" presId="urn:microsoft.com/office/officeart/2018/2/layout/IconVerticalSolidList"/>
    <dgm:cxn modelId="{73E24697-C1FB-004C-B16E-E542B9F0A804}" type="presParOf" srcId="{4D381C56-0216-477A-87AA-E14AB7F56701}" destId="{8EB8505D-8F3D-4806-9A95-2F8F215AEB60}" srcOrd="0" destOrd="0" presId="urn:microsoft.com/office/officeart/2018/2/layout/IconVerticalSolidList"/>
    <dgm:cxn modelId="{BD6A96CE-A8D5-B043-9BC3-A1A00BB7F5B2}" type="presParOf" srcId="{4D381C56-0216-477A-87AA-E14AB7F56701}" destId="{E3954926-239E-4E9A-979D-98D3961FE9A2}" srcOrd="1" destOrd="0" presId="urn:microsoft.com/office/officeart/2018/2/layout/IconVerticalSolidList"/>
    <dgm:cxn modelId="{BB39C76A-1D90-D14F-85B1-440C9EFEBA48}" type="presParOf" srcId="{4D381C56-0216-477A-87AA-E14AB7F56701}" destId="{CDE141FE-32AD-4726-AF66-24B5DC78EE66}" srcOrd="2" destOrd="0" presId="urn:microsoft.com/office/officeart/2018/2/layout/IconVerticalSolidList"/>
    <dgm:cxn modelId="{1E6C9121-B751-5747-9ED0-0D54D3CB096B}" type="presParOf" srcId="{4D381C56-0216-477A-87AA-E14AB7F56701}" destId="{610C33C4-56B0-4B43-8D71-94A571855E57}" srcOrd="3" destOrd="0" presId="urn:microsoft.com/office/officeart/2018/2/layout/IconVerticalSolidList"/>
    <dgm:cxn modelId="{D349640E-B43B-084B-8049-426B40411681}" type="presParOf" srcId="{13D2A0C3-318F-450D-9AE0-1D81DF727A4D}" destId="{105FCB70-5E3E-4378-9D35-11D3EA0443B2}" srcOrd="3" destOrd="0" presId="urn:microsoft.com/office/officeart/2018/2/layout/IconVerticalSolidList"/>
    <dgm:cxn modelId="{03BDF6CF-8990-9B42-8BAB-28BDB3A7556F}" type="presParOf" srcId="{13D2A0C3-318F-450D-9AE0-1D81DF727A4D}" destId="{6CB2157C-D13C-448A-8A16-48793F7B36C0}" srcOrd="4" destOrd="0" presId="urn:microsoft.com/office/officeart/2018/2/layout/IconVerticalSolidList"/>
    <dgm:cxn modelId="{CC827DC7-B3F1-8A4F-BBE0-0E13A0EE59D2}" type="presParOf" srcId="{6CB2157C-D13C-448A-8A16-48793F7B36C0}" destId="{DA170B3F-F360-4738-B0D8-003FE2DC1F7A}" srcOrd="0" destOrd="0" presId="urn:microsoft.com/office/officeart/2018/2/layout/IconVerticalSolidList"/>
    <dgm:cxn modelId="{48EDF60A-0DB9-5E4A-A158-3072D0045716}" type="presParOf" srcId="{6CB2157C-D13C-448A-8A16-48793F7B36C0}" destId="{605AF3A7-26DF-4A9C-861E-B9A2C56B9EA3}" srcOrd="1" destOrd="0" presId="urn:microsoft.com/office/officeart/2018/2/layout/IconVerticalSolidList"/>
    <dgm:cxn modelId="{1F9F0BD2-1EF1-AB47-BC2E-A41CA8FFBBD9}" type="presParOf" srcId="{6CB2157C-D13C-448A-8A16-48793F7B36C0}" destId="{BB6F8C91-0EB8-42F1-8B06-A1E7FA04B343}" srcOrd="2" destOrd="0" presId="urn:microsoft.com/office/officeart/2018/2/layout/IconVerticalSolidList"/>
    <dgm:cxn modelId="{5745CA51-7009-FF40-9AC3-167B52C5D1C4}" type="presParOf" srcId="{6CB2157C-D13C-448A-8A16-48793F7B36C0}" destId="{A0B21FB5-E662-4438-8892-1451D8D959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1E15D3-AA19-B64F-BB71-34490F02429C}">
      <dsp:nvSpPr>
        <dsp:cNvPr id="0" name=""/>
        <dsp:cNvSpPr/>
      </dsp:nvSpPr>
      <dsp:spPr>
        <a:xfrm>
          <a:off x="0" y="40007"/>
          <a:ext cx="6692748" cy="13513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 today’s digital marketplace, customer reviews are a goldmine of insights but buried under millions of words. Manually sifting through them is impossible. That’s where automation steps in.</a:t>
          </a:r>
        </a:p>
      </dsp:txBody>
      <dsp:txXfrm>
        <a:off x="65967" y="105974"/>
        <a:ext cx="6560814" cy="1219416"/>
      </dsp:txXfrm>
    </dsp:sp>
    <dsp:sp modelId="{E1B70BB8-6E09-124D-ADA9-56A5384E9961}">
      <dsp:nvSpPr>
        <dsp:cNvPr id="0" name=""/>
        <dsp:cNvSpPr/>
      </dsp:nvSpPr>
      <dsp:spPr>
        <a:xfrm>
          <a:off x="0" y="1451837"/>
          <a:ext cx="6692748" cy="1351350"/>
        </a:xfrm>
        <a:prstGeom prst="roundRect">
          <a:avLst/>
        </a:prstGeom>
        <a:gradFill rotWithShape="0">
          <a:gsLst>
            <a:gs pos="0">
              <a:schemeClr val="accent5">
                <a:hueOff val="2130522"/>
                <a:satOff val="-14104"/>
                <a:lumOff val="-245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2130522"/>
                <a:satOff val="-14104"/>
                <a:lumOff val="-245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By combining sentiment analysis with defect topic detection, we transform raw feedback into actionable intelligence. Negative sentiment paired with recurring issues helps teams zero in on what truly needs fixing fast.</a:t>
          </a:r>
        </a:p>
      </dsp:txBody>
      <dsp:txXfrm>
        <a:off x="65967" y="1517804"/>
        <a:ext cx="6560814" cy="1219416"/>
      </dsp:txXfrm>
    </dsp:sp>
    <dsp:sp modelId="{1788478A-153D-B543-88D1-59501FDADFE1}">
      <dsp:nvSpPr>
        <dsp:cNvPr id="0" name=""/>
        <dsp:cNvSpPr/>
      </dsp:nvSpPr>
      <dsp:spPr>
        <a:xfrm>
          <a:off x="0" y="2863667"/>
          <a:ext cx="6692748" cy="1351350"/>
        </a:xfrm>
        <a:prstGeom prst="roundRect">
          <a:avLst/>
        </a:prstGeom>
        <a:gradFill rotWithShape="0">
          <a:gsLst>
            <a:gs pos="0">
              <a:schemeClr val="accent5">
                <a:hueOff val="4261045"/>
                <a:satOff val="-28207"/>
                <a:lumOff val="-490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4261045"/>
                <a:satOff val="-28207"/>
                <a:lumOff val="-490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kern="1200"/>
            <a:t>The Result - </a:t>
          </a:r>
          <a:r>
            <a:rPr lang="en-US" sz="2100" kern="1200"/>
            <a:t>Faster fixes. Smarter decisions. Happier customers.</a:t>
          </a:r>
        </a:p>
      </dsp:txBody>
      <dsp:txXfrm>
        <a:off x="65967" y="2929634"/>
        <a:ext cx="6560814" cy="12194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E7208-7957-4A8B-89BC-AFD60CBD917B}">
      <dsp:nvSpPr>
        <dsp:cNvPr id="0" name=""/>
        <dsp:cNvSpPr/>
      </dsp:nvSpPr>
      <dsp:spPr>
        <a:xfrm>
          <a:off x="108989" y="21654"/>
          <a:ext cx="1282575" cy="12825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402586-9871-4795-8E6B-BAA9B1B8E286}">
      <dsp:nvSpPr>
        <dsp:cNvPr id="0" name=""/>
        <dsp:cNvSpPr/>
      </dsp:nvSpPr>
      <dsp:spPr>
        <a:xfrm>
          <a:off x="378329" y="290994"/>
          <a:ext cx="743893" cy="7438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508BAB-BF31-4DAC-8985-9CA5E4C03116}">
      <dsp:nvSpPr>
        <dsp:cNvPr id="0" name=""/>
        <dsp:cNvSpPr/>
      </dsp:nvSpPr>
      <dsp:spPr>
        <a:xfrm>
          <a:off x="1666401" y="21654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Removed unwanted symbols, links, and emojis for clean text.</a:t>
          </a:r>
          <a:endParaRPr lang="en-US" sz="2300" kern="1200"/>
        </a:p>
      </dsp:txBody>
      <dsp:txXfrm>
        <a:off x="1666401" y="21654"/>
        <a:ext cx="3023212" cy="1282575"/>
      </dsp:txXfrm>
    </dsp:sp>
    <dsp:sp modelId="{7FA45F5A-4A32-4EFC-9809-286AB0C7942A}">
      <dsp:nvSpPr>
        <dsp:cNvPr id="0" name=""/>
        <dsp:cNvSpPr/>
      </dsp:nvSpPr>
      <dsp:spPr>
        <a:xfrm>
          <a:off x="5216385" y="21654"/>
          <a:ext cx="1282575" cy="12825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953-8B71-43CA-90EE-5D4017C5D8B7}">
      <dsp:nvSpPr>
        <dsp:cNvPr id="0" name=""/>
        <dsp:cNvSpPr/>
      </dsp:nvSpPr>
      <dsp:spPr>
        <a:xfrm>
          <a:off x="5485726" y="290994"/>
          <a:ext cx="743893" cy="7438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4709BB-47C5-4519-AAAD-E6CA969CE814}">
      <dsp:nvSpPr>
        <dsp:cNvPr id="0" name=""/>
        <dsp:cNvSpPr/>
      </dsp:nvSpPr>
      <dsp:spPr>
        <a:xfrm>
          <a:off x="6773798" y="21654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Standardized all reviews to lowercase.</a:t>
          </a:r>
          <a:endParaRPr lang="en-US" sz="2300" kern="1200"/>
        </a:p>
      </dsp:txBody>
      <dsp:txXfrm>
        <a:off x="6773798" y="21654"/>
        <a:ext cx="3023212" cy="1282575"/>
      </dsp:txXfrm>
    </dsp:sp>
    <dsp:sp modelId="{0B53F727-4110-4682-84D7-DB16A4432068}">
      <dsp:nvSpPr>
        <dsp:cNvPr id="0" name=""/>
        <dsp:cNvSpPr/>
      </dsp:nvSpPr>
      <dsp:spPr>
        <a:xfrm>
          <a:off x="108989" y="1838491"/>
          <a:ext cx="1282575" cy="12825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A03EDA-3B79-429B-B04E-C013785E5082}">
      <dsp:nvSpPr>
        <dsp:cNvPr id="0" name=""/>
        <dsp:cNvSpPr/>
      </dsp:nvSpPr>
      <dsp:spPr>
        <a:xfrm>
          <a:off x="378329" y="2107832"/>
          <a:ext cx="743893" cy="7438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233055-4480-4E2B-927F-90C83DB67057}">
      <dsp:nvSpPr>
        <dsp:cNvPr id="0" name=""/>
        <dsp:cNvSpPr/>
      </dsp:nvSpPr>
      <dsp:spPr>
        <a:xfrm>
          <a:off x="1666401" y="1838491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/>
            <a:t>Filtered non-English reviews.</a:t>
          </a:r>
          <a:endParaRPr lang="en-US" sz="2300" kern="1200"/>
        </a:p>
      </dsp:txBody>
      <dsp:txXfrm>
        <a:off x="1666401" y="1838491"/>
        <a:ext cx="3023212" cy="1282575"/>
      </dsp:txXfrm>
    </dsp:sp>
    <dsp:sp modelId="{EAD80B4E-532F-4774-999C-9EE68832A8C3}">
      <dsp:nvSpPr>
        <dsp:cNvPr id="0" name=""/>
        <dsp:cNvSpPr/>
      </dsp:nvSpPr>
      <dsp:spPr>
        <a:xfrm>
          <a:off x="5216385" y="1838491"/>
          <a:ext cx="1282575" cy="128257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687550-45B5-4366-A58C-E158A18F4C9D}">
      <dsp:nvSpPr>
        <dsp:cNvPr id="0" name=""/>
        <dsp:cNvSpPr/>
      </dsp:nvSpPr>
      <dsp:spPr>
        <a:xfrm>
          <a:off x="5485726" y="2107832"/>
          <a:ext cx="743893" cy="7438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562277-ED75-4D72-A2A0-5FAC03600BBE}">
      <dsp:nvSpPr>
        <dsp:cNvPr id="0" name=""/>
        <dsp:cNvSpPr/>
      </dsp:nvSpPr>
      <dsp:spPr>
        <a:xfrm>
          <a:off x="6773798" y="1838491"/>
          <a:ext cx="3023212" cy="1282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baseline="0" dirty="0"/>
            <a:t>Tokenized text, removed </a:t>
          </a:r>
          <a:r>
            <a:rPr lang="en-US" sz="2300" b="0" i="0" kern="1200" baseline="0" dirty="0" err="1"/>
            <a:t>stopwords</a:t>
          </a:r>
          <a:r>
            <a:rPr lang="en-US" sz="2300" b="0" i="0" kern="1200" baseline="0" dirty="0"/>
            <a:t>, and lemmatized words for modeling.</a:t>
          </a:r>
          <a:endParaRPr lang="en-US" sz="2300" kern="1200" dirty="0"/>
        </a:p>
      </dsp:txBody>
      <dsp:txXfrm>
        <a:off x="6773798" y="1838491"/>
        <a:ext cx="3023212" cy="12825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9E95F4-DAC0-F04D-8BC2-64CDDB712434}">
      <dsp:nvSpPr>
        <dsp:cNvPr id="0" name=""/>
        <dsp:cNvSpPr/>
      </dsp:nvSpPr>
      <dsp:spPr>
        <a:xfrm>
          <a:off x="0" y="739238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86E3106-712F-E54D-8714-D5070DE5DBD5}">
      <dsp:nvSpPr>
        <dsp:cNvPr id="0" name=""/>
        <dsp:cNvSpPr/>
      </dsp:nvSpPr>
      <dsp:spPr>
        <a:xfrm>
          <a:off x="309562" y="1033323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ABSA helps us understand what people are talking about and how they feel about each specific feature of a product.</a:t>
          </a:r>
        </a:p>
      </dsp:txBody>
      <dsp:txXfrm>
        <a:off x="361379" y="1085140"/>
        <a:ext cx="2682428" cy="1665515"/>
      </dsp:txXfrm>
    </dsp:sp>
    <dsp:sp modelId="{6AD22ADB-914C-2749-BD9B-7E0AFCD30350}">
      <dsp:nvSpPr>
        <dsp:cNvPr id="0" name=""/>
        <dsp:cNvSpPr/>
      </dsp:nvSpPr>
      <dsp:spPr>
        <a:xfrm>
          <a:off x="3405187" y="739238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FA6917-B1D6-2F45-A4AB-B524781AB79F}">
      <dsp:nvSpPr>
        <dsp:cNvPr id="0" name=""/>
        <dsp:cNvSpPr/>
      </dsp:nvSpPr>
      <dsp:spPr>
        <a:xfrm>
          <a:off x="3714749" y="1033323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Instead of simply labeling a review as positive or negative, it identifies aspects such as </a:t>
          </a:r>
          <a:r>
            <a:rPr lang="en-US" sz="1700" b="1" kern="1200"/>
            <a:t>battery</a:t>
          </a:r>
          <a:r>
            <a:rPr lang="en-US" sz="1700" kern="1200"/>
            <a:t>, </a:t>
          </a:r>
          <a:r>
            <a:rPr lang="en-US" sz="1700" b="1" kern="1200"/>
            <a:t>design</a:t>
          </a:r>
          <a:r>
            <a:rPr lang="en-US" sz="1700" kern="1200"/>
            <a:t>, </a:t>
          </a:r>
          <a:r>
            <a:rPr lang="en-US" sz="1700" b="1" kern="1200"/>
            <a:t>quality</a:t>
          </a:r>
          <a:r>
            <a:rPr lang="en-US" sz="1700" kern="1200"/>
            <a:t>, or </a:t>
          </a:r>
          <a:r>
            <a:rPr lang="en-US" sz="1700" b="1" kern="1200"/>
            <a:t>delivery</a:t>
          </a:r>
          <a:r>
            <a:rPr lang="en-US" sz="1700" kern="1200"/>
            <a:t>, and then determines the sentiment for each one.</a:t>
          </a:r>
        </a:p>
      </dsp:txBody>
      <dsp:txXfrm>
        <a:off x="3766566" y="1085140"/>
        <a:ext cx="2682428" cy="1665515"/>
      </dsp:txXfrm>
    </dsp:sp>
    <dsp:sp modelId="{2EBB62C8-C0FA-254A-A6E6-D4BD569D499B}">
      <dsp:nvSpPr>
        <dsp:cNvPr id="0" name=""/>
        <dsp:cNvSpPr/>
      </dsp:nvSpPr>
      <dsp:spPr>
        <a:xfrm>
          <a:off x="6810375" y="739238"/>
          <a:ext cx="2786062" cy="176914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03D25B-6D46-F04F-816B-161EF79C290F}">
      <dsp:nvSpPr>
        <dsp:cNvPr id="0" name=""/>
        <dsp:cNvSpPr/>
      </dsp:nvSpPr>
      <dsp:spPr>
        <a:xfrm>
          <a:off x="7119937" y="1033323"/>
          <a:ext cx="2786062" cy="17691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 our project, this allows us to discover which parts of a product customers love or complain about — for example, </a:t>
          </a:r>
          <a:r>
            <a:rPr lang="en-US" sz="1700" i="1" kern="1200"/>
            <a:t>“battery drains fast”</a:t>
          </a:r>
          <a:r>
            <a:rPr lang="en-US" sz="1700" kern="1200"/>
            <a:t> or </a:t>
          </a:r>
          <a:r>
            <a:rPr lang="en-US" sz="1700" i="1" kern="1200"/>
            <a:t>“zipper quality is poor.”</a:t>
          </a:r>
          <a:endParaRPr lang="en-US" sz="1700" kern="1200"/>
        </a:p>
      </dsp:txBody>
      <dsp:txXfrm>
        <a:off x="7171754" y="1085140"/>
        <a:ext cx="2682428" cy="1665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BD046D-6F3C-4EEF-96B8-8927D129C42C}">
      <dsp:nvSpPr>
        <dsp:cNvPr id="0" name=""/>
        <dsp:cNvSpPr/>
      </dsp:nvSpPr>
      <dsp:spPr>
        <a:xfrm>
          <a:off x="0" y="432"/>
          <a:ext cx="9906000" cy="10116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C9235F-AE99-424D-B1A7-E1938B4BA8B5}">
      <dsp:nvSpPr>
        <dsp:cNvPr id="0" name=""/>
        <dsp:cNvSpPr/>
      </dsp:nvSpPr>
      <dsp:spPr>
        <a:xfrm>
          <a:off x="306030" y="228058"/>
          <a:ext cx="556418" cy="5564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20165-DDEF-43B4-81B4-B8C2CA2FDC30}">
      <dsp:nvSpPr>
        <dsp:cNvPr id="0" name=""/>
        <dsp:cNvSpPr/>
      </dsp:nvSpPr>
      <dsp:spPr>
        <a:xfrm>
          <a:off x="1168479" y="432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Automated Defect Detection System:</a:t>
          </a:r>
          <a:r>
            <a:rPr lang="en-US" sz="2100" kern="1200"/>
            <a:t> Build a model that detects and classifies product defects directly from text and image reviews without manual labeling.</a:t>
          </a:r>
        </a:p>
      </dsp:txBody>
      <dsp:txXfrm>
        <a:off x="1168479" y="432"/>
        <a:ext cx="8737520" cy="1011670"/>
      </dsp:txXfrm>
    </dsp:sp>
    <dsp:sp modelId="{8EB8505D-8F3D-4806-9A95-2F8F215AEB60}">
      <dsp:nvSpPr>
        <dsp:cNvPr id="0" name=""/>
        <dsp:cNvSpPr/>
      </dsp:nvSpPr>
      <dsp:spPr>
        <a:xfrm>
          <a:off x="0" y="1265020"/>
          <a:ext cx="9906000" cy="101167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954926-239E-4E9A-979D-98D3961FE9A2}">
      <dsp:nvSpPr>
        <dsp:cNvPr id="0" name=""/>
        <dsp:cNvSpPr/>
      </dsp:nvSpPr>
      <dsp:spPr>
        <a:xfrm>
          <a:off x="306030" y="1492646"/>
          <a:ext cx="556418" cy="5564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C33C4-56B0-4B43-8D71-94A571855E57}">
      <dsp:nvSpPr>
        <dsp:cNvPr id="0" name=""/>
        <dsp:cNvSpPr/>
      </dsp:nvSpPr>
      <dsp:spPr>
        <a:xfrm>
          <a:off x="1168479" y="1265020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Emotion-Aware Sentiment Modeling:</a:t>
          </a:r>
          <a:r>
            <a:rPr lang="en-US" sz="2100" kern="1200"/>
            <a:t> Move beyond positive/negative sentiment to include emotional depth (anger, frustration, joy) for better user understanding.</a:t>
          </a:r>
        </a:p>
      </dsp:txBody>
      <dsp:txXfrm>
        <a:off x="1168479" y="1265020"/>
        <a:ext cx="8737520" cy="1011670"/>
      </dsp:txXfrm>
    </dsp:sp>
    <dsp:sp modelId="{DA170B3F-F360-4738-B0D8-003FE2DC1F7A}">
      <dsp:nvSpPr>
        <dsp:cNvPr id="0" name=""/>
        <dsp:cNvSpPr/>
      </dsp:nvSpPr>
      <dsp:spPr>
        <a:xfrm>
          <a:off x="0" y="2529608"/>
          <a:ext cx="9906000" cy="101167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5AF3A7-26DF-4A9C-861E-B9A2C56B9EA3}">
      <dsp:nvSpPr>
        <dsp:cNvPr id="0" name=""/>
        <dsp:cNvSpPr/>
      </dsp:nvSpPr>
      <dsp:spPr>
        <a:xfrm>
          <a:off x="306030" y="2757234"/>
          <a:ext cx="556418" cy="5564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B21FB5-E662-4438-8892-1451D8D9598E}">
      <dsp:nvSpPr>
        <dsp:cNvPr id="0" name=""/>
        <dsp:cNvSpPr/>
      </dsp:nvSpPr>
      <dsp:spPr>
        <a:xfrm>
          <a:off x="1168479" y="2529608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Cross-Platform Consistency Analysis:</a:t>
          </a:r>
          <a:r>
            <a:rPr lang="en-US" sz="2100" kern="1200"/>
            <a:t> Research how the same product is reviewed across platforms like Amazon, Walmart, and Yelp to identify bias or misinformation patterns.</a:t>
          </a:r>
        </a:p>
      </dsp:txBody>
      <dsp:txXfrm>
        <a:off x="1168479" y="2529608"/>
        <a:ext cx="8737520" cy="10116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jpe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10/16/25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NOTE: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EF6908A-BC7C-BE47-8E25-8FE71DD0067E}" type="datetime1">
              <a:rPr lang="en-US" smtClean="0"/>
              <a:t>10/16/25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C1C69-56EA-1643-803C-2F666766F65B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52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84248-D2D4-E448-90CC-7C5082AC81AA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09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B8859-EDAF-964C-A355-CFFC97B97548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6624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83E19-48A4-A642-9868-BD3BFDCF3BA4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09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363F3-18B4-2E43-8272-09DE1C83853F}" type="datetime1">
              <a:rPr lang="en-US" smtClean="0"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5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4B56C-73E9-5040-8E42-1F4A11F2C2D4}" type="datetime1">
              <a:rPr lang="en-US" smtClean="0"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40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90DDB-A691-B943-9AF8-EAB71D35BC1B}" type="datetime1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28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8C126-FD18-764F-ABCD-D963B2688746}" type="datetime1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4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0406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AA2CE-DC19-C146-BF64-558037D0C102}" type="datetime1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8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D2BA-3BC0-C749-A22E-2803C4DBCBA4}" type="datetime1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8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BAFD5-3DE7-544F-8821-575F0B8E8A19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3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BD6B7-DB2F-064A-8352-5058F21C94A0}" type="datetime1">
              <a:rPr lang="en-US" smtClean="0"/>
              <a:t>10/16/25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9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C488C-7E01-EE4E-8E09-E82E8025AB01}" type="datetime1">
              <a:rPr lang="en-US" smtClean="0"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4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C4C1D-45EF-1148-A4D8-0046F315D86E}" type="datetime1">
              <a:rPr lang="en-US" smtClean="0"/>
              <a:t>10/16/25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5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3B2D4-A61D-4146-AD8B-C4312606E514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B789E-E409-4244-985F-B361CB85BD11}" type="datetime1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21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C225D-E887-7741-9FB1-E4E59A0D2F01}" type="datetime1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437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mcauley.ucsd.edu/data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7" name="Group 316">
            <a:extLst>
              <a:ext uri="{FF2B5EF4-FFF2-40B4-BE49-F238E27FC236}">
                <a16:creationId xmlns:a16="http://schemas.microsoft.com/office/drawing/2014/main" id="{A3B344D7-1AE2-4947-876E-2A5267450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318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9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0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1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2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3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4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5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6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7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8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9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0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1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2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3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4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5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8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9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0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1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2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3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4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5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6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7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9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0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1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2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3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4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5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6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7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9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0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1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2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3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4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5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6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7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5201086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Understanding Customer Sentiment and Detecting Defects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5231513" cy="20527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000" cap="all" dirty="0">
                <a:solidFill>
                  <a:schemeClr val="tx2"/>
                </a:solidFill>
              </a:rPr>
              <a:t>Annapoorneswari Madhu Chandra Reddy</a:t>
            </a:r>
          </a:p>
        </p:txBody>
      </p:sp>
      <p:sp>
        <p:nvSpPr>
          <p:cNvPr id="315" name="Round Diagonal Corner Rectangle 6">
            <a:extLst>
              <a:ext uri="{FF2B5EF4-FFF2-40B4-BE49-F238E27FC236}">
                <a16:creationId xmlns:a16="http://schemas.microsoft.com/office/drawing/2014/main" id="{246A7EF2-16E5-4AFD-A0D3-326F3B1FE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2" name="Graphic 371" descr="Call center">
            <a:extLst>
              <a:ext uri="{FF2B5EF4-FFF2-40B4-BE49-F238E27FC236}">
                <a16:creationId xmlns:a16="http://schemas.microsoft.com/office/drawing/2014/main" id="{6FA48F4C-50A8-797D-169F-1FA259D275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82340" y="1835935"/>
            <a:ext cx="3178638" cy="31786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" name="Rectangle 19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290763" y="618518"/>
            <a:ext cx="8756647" cy="764195"/>
          </a:xfrm>
        </p:spPr>
        <p:txBody>
          <a:bodyPr>
            <a:noAutofit/>
          </a:bodyPr>
          <a:lstStyle/>
          <a:p>
            <a:r>
              <a:rPr lang="en-US" sz="3200" dirty="0"/>
              <a:t> </a:t>
            </a:r>
            <a:r>
              <a:rPr lang="en-US" sz="3200" b="1" dirty="0"/>
              <a:t>Transformer-based fine-tuning</a:t>
            </a:r>
            <a:br>
              <a:rPr lang="en-US" sz="3200" b="1" dirty="0"/>
            </a:br>
            <a:endParaRPr lang="en-US" sz="32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76438" y="2017713"/>
            <a:ext cx="2263706" cy="327183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1800" dirty="0"/>
              <a:t>Fine-tune DistilBERT on training splits; use domain-adaptation when possible (continue pretraining on scraped reviews).</a:t>
            </a:r>
          </a:p>
          <a:p>
            <a:pPr marL="457200" lvl="1" indent="0">
              <a:buNone/>
            </a:pPr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82EC95-F7D0-7B3E-02CE-ACABD27A9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8319" y="1358201"/>
            <a:ext cx="6256406" cy="4948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C9C0-AA73-3297-32E0-D439BA98F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Pre-Trained Sentiment Analysis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423A2-97CC-F63A-F054-586A5717F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201923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1) </a:t>
            </a:r>
            <a:r>
              <a:rPr lang="en-US" b="1" dirty="0"/>
              <a:t>Vader</a:t>
            </a:r>
            <a:r>
              <a:rPr lang="en-US" dirty="0"/>
              <a:t>: using the compound value to segregate the sentiment</a:t>
            </a:r>
          </a:p>
          <a:p>
            <a:pPr marL="0" indent="0">
              <a:buNone/>
            </a:pPr>
            <a:r>
              <a:rPr lang="en-US" dirty="0"/>
              <a:t>2) </a:t>
            </a:r>
            <a:r>
              <a:rPr lang="en-US" b="1" dirty="0"/>
              <a:t>TextBlob</a:t>
            </a:r>
            <a:r>
              <a:rPr lang="en-US" dirty="0"/>
              <a:t>: Model trained with preprocessed text and uses the polarity score to get sentiment.</a:t>
            </a:r>
          </a:p>
          <a:p>
            <a:pPr marL="0" indent="0">
              <a:buNone/>
            </a:pPr>
            <a:r>
              <a:rPr lang="en-US" dirty="0"/>
              <a:t>3)</a:t>
            </a:r>
            <a:r>
              <a:rPr lang="en-US" b="1" dirty="0"/>
              <a:t> Aspect-Based Sentiment Analysis (ABSA): </a:t>
            </a:r>
            <a:r>
              <a:rPr lang="en-US" dirty="0"/>
              <a:t>Aspect(target) with opinion based sentiment analysis.</a:t>
            </a:r>
          </a:p>
        </p:txBody>
      </p:sp>
    </p:spTree>
    <p:extLst>
      <p:ext uri="{BB962C8B-B14F-4D97-AF65-F5344CB8AC3E}">
        <p14:creationId xmlns:p14="http://schemas.microsoft.com/office/powerpoint/2010/main" val="412179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F67CC9-D773-4B4B-8A55-D5DAEC34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BAC5C-61F1-FDC1-F6BF-3EB1C0ACD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sz="3200" b="1" dirty="0"/>
              <a:t>Aspect-Based Sentiment Analysis (ABSA)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B6AC1C6-4C98-CBCA-979C-7855D96E35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79771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186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A3B344D7-1AE2-4947-876E-2A5267450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37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4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6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9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9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2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7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8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771485-1D0A-DC2C-2C54-C21094A920BA}"/>
              </a:ext>
            </a:extLst>
          </p:cNvPr>
          <p:cNvSpPr txBox="1"/>
          <p:nvPr/>
        </p:nvSpPr>
        <p:spPr>
          <a:xfrm>
            <a:off x="2271713" y="339874"/>
            <a:ext cx="8387822" cy="8363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cap="all" dirty="0">
                <a:latin typeface="+mj-lt"/>
                <a:ea typeface="+mj-ea"/>
                <a:cs typeface="+mj-cs"/>
              </a:rPr>
              <a:t> </a:t>
            </a:r>
            <a:r>
              <a:rPr lang="en-US" sz="3200" b="1" cap="all" dirty="0">
                <a:latin typeface="+mj-lt"/>
                <a:ea typeface="+mj-ea"/>
                <a:cs typeface="+mj-cs"/>
              </a:rPr>
              <a:t>Outcome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8659E2-45DA-A90A-8B74-02457E9AF4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839" b="14355"/>
          <a:stretch>
            <a:fillRect/>
          </a:stretch>
        </p:blipFill>
        <p:spPr>
          <a:xfrm>
            <a:off x="2915751" y="1516063"/>
            <a:ext cx="6679589" cy="50020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485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618518"/>
            <a:ext cx="9980682" cy="746048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Defect topic modeling </a:t>
            </a:r>
            <a:br>
              <a:rPr lang="en-US" sz="3200" b="1" dirty="0"/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900" y="1629466"/>
            <a:ext cx="9980682" cy="4572000"/>
          </a:xfrm>
        </p:spPr>
        <p:txBody>
          <a:bodyPr>
            <a:normAutofit/>
          </a:bodyPr>
          <a:lstStyle/>
          <a:p>
            <a:pPr lvl="1"/>
            <a:r>
              <a:rPr lang="en-US" sz="1700" dirty="0"/>
              <a:t>Filter to negative reviews; preprocess for topic modeling (remove rare words, use lemmatized tokens).</a:t>
            </a:r>
          </a:p>
          <a:p>
            <a:pPr lvl="1"/>
            <a:r>
              <a:rPr lang="en-US" sz="1700" dirty="0"/>
              <a:t>Topic modelling using LDA, NMF, and BERTOPIC. </a:t>
            </a:r>
          </a:p>
          <a:p>
            <a:pPr lvl="1"/>
            <a:r>
              <a:rPr lang="en-US" sz="1700" dirty="0"/>
              <a:t>Used BerTopic topic modelling on aspect-based negative sentiment to find defects of products.</a:t>
            </a:r>
          </a:p>
          <a:p>
            <a:pPr lvl="1"/>
            <a:r>
              <a:rPr lang="en-US" sz="1700" dirty="0"/>
              <a:t>Manually assigned the names for the topic using words in the topics.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603" y="3319976"/>
            <a:ext cx="10128978" cy="3256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B7A5A-EE4D-E91A-3985-6C9580066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60785"/>
            <a:ext cx="9905998" cy="1478570"/>
          </a:xfrm>
        </p:spPr>
        <p:txBody>
          <a:bodyPr/>
          <a:lstStyle/>
          <a:p>
            <a:r>
              <a:rPr lang="en-US" dirty="0"/>
              <a:t>Top Defects in Each topic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1F06C7B-5A5A-E0EC-6A64-D390A4FB998A}"/>
              </a:ext>
            </a:extLst>
          </p:cNvPr>
          <p:cNvSpPr/>
          <p:nvPr/>
        </p:nvSpPr>
        <p:spPr>
          <a:xfrm>
            <a:off x="5275385" y="2546252"/>
            <a:ext cx="1575581" cy="13223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Defects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BC1FCA1-41BA-C6EF-A17A-B8EF208FA54A}"/>
              </a:ext>
            </a:extLst>
          </p:cNvPr>
          <p:cNvSpPr/>
          <p:nvPr/>
        </p:nvSpPr>
        <p:spPr>
          <a:xfrm>
            <a:off x="8060788" y="4037428"/>
            <a:ext cx="2082018" cy="142083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</a:t>
            </a:r>
          </a:p>
          <a:p>
            <a:pPr algn="ctr"/>
            <a:r>
              <a:rPr lang="en-US" dirty="0"/>
              <a:t>Time</a:t>
            </a:r>
          </a:p>
          <a:p>
            <a:pPr algn="ctr"/>
            <a:r>
              <a:rPr lang="en-US" dirty="0"/>
              <a:t>Something</a:t>
            </a:r>
          </a:p>
          <a:p>
            <a:pPr algn="ctr"/>
            <a:r>
              <a:rPr lang="en-US" dirty="0"/>
              <a:t>Things</a:t>
            </a:r>
          </a:p>
          <a:p>
            <a:pPr algn="ctr"/>
            <a:r>
              <a:rPr lang="en-US" dirty="0"/>
              <a:t>way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A5B8B5F-1B11-D5C2-5EE9-97132C48BB5E}"/>
              </a:ext>
            </a:extLst>
          </p:cNvPr>
          <p:cNvSpPr/>
          <p:nvPr/>
        </p:nvSpPr>
        <p:spPr>
          <a:xfrm>
            <a:off x="1983545" y="2405575"/>
            <a:ext cx="1955409" cy="14630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</a:t>
            </a:r>
          </a:p>
          <a:p>
            <a:pPr algn="ctr"/>
            <a:r>
              <a:rPr lang="en-US" dirty="0"/>
              <a:t>Reader</a:t>
            </a:r>
          </a:p>
          <a:p>
            <a:pPr algn="ctr"/>
            <a:r>
              <a:rPr lang="en-US" dirty="0"/>
              <a:t>Writer</a:t>
            </a:r>
          </a:p>
          <a:p>
            <a:pPr algn="ctr"/>
            <a:r>
              <a:rPr lang="en-US" dirty="0"/>
              <a:t>New</a:t>
            </a:r>
          </a:p>
          <a:p>
            <a:pPr algn="ctr"/>
            <a:r>
              <a:rPr lang="en-US" dirty="0"/>
              <a:t>familiar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0617231-9447-0381-7977-4AFE8ADF5836}"/>
              </a:ext>
            </a:extLst>
          </p:cNvPr>
          <p:cNvSpPr/>
          <p:nvPr/>
        </p:nvSpPr>
        <p:spPr>
          <a:xfrm>
            <a:off x="1983545" y="4529797"/>
            <a:ext cx="1955409" cy="13467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</a:p>
          <a:p>
            <a:pPr algn="ctr"/>
            <a:r>
              <a:rPr lang="en-US" dirty="0"/>
              <a:t>First</a:t>
            </a:r>
          </a:p>
          <a:p>
            <a:pPr algn="ctr"/>
            <a:r>
              <a:rPr lang="en-US" dirty="0"/>
              <a:t>Series</a:t>
            </a:r>
          </a:p>
          <a:p>
            <a:pPr algn="ctr"/>
            <a:r>
              <a:rPr lang="en-US" dirty="0"/>
              <a:t>Good </a:t>
            </a:r>
          </a:p>
          <a:p>
            <a:pPr algn="ctr"/>
            <a:r>
              <a:rPr lang="en-US" dirty="0"/>
              <a:t>next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7BFFEF-E5ED-04F5-F8FE-7533A19A3A8D}"/>
              </a:ext>
            </a:extLst>
          </p:cNvPr>
          <p:cNvSpPr/>
          <p:nvPr/>
        </p:nvSpPr>
        <p:spPr>
          <a:xfrm>
            <a:off x="5275385" y="4747846"/>
            <a:ext cx="2166424" cy="138566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</a:p>
          <a:p>
            <a:pPr algn="ctr"/>
            <a:r>
              <a:rPr lang="en-US" dirty="0"/>
              <a:t>Story</a:t>
            </a:r>
          </a:p>
          <a:p>
            <a:pPr algn="ctr"/>
            <a:r>
              <a:rPr lang="en-US" dirty="0"/>
              <a:t>Author</a:t>
            </a:r>
          </a:p>
          <a:p>
            <a:pPr algn="ctr"/>
            <a:r>
              <a:rPr lang="en-US" dirty="0"/>
              <a:t>Character</a:t>
            </a:r>
          </a:p>
          <a:p>
            <a:pPr algn="ctr"/>
            <a:r>
              <a:rPr lang="en-US" dirty="0"/>
              <a:t>read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7A9623-C153-283A-2AA4-BDE5BBD2052B}"/>
              </a:ext>
            </a:extLst>
          </p:cNvPr>
          <p:cNvSpPr/>
          <p:nvPr/>
        </p:nvSpPr>
        <p:spPr>
          <a:xfrm>
            <a:off x="7765366" y="1300070"/>
            <a:ext cx="2377440" cy="131652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Story</a:t>
            </a:r>
          </a:p>
          <a:p>
            <a:pPr algn="ctr"/>
            <a:r>
              <a:rPr lang="en-US" dirty="0"/>
              <a:t>Short </a:t>
            </a:r>
          </a:p>
          <a:p>
            <a:pPr algn="ctr"/>
            <a:r>
              <a:rPr lang="en-US" dirty="0"/>
              <a:t>Great</a:t>
            </a:r>
          </a:p>
          <a:p>
            <a:pPr algn="ctr"/>
            <a:r>
              <a:rPr lang="en-US" dirty="0"/>
              <a:t>Tale</a:t>
            </a:r>
          </a:p>
          <a:p>
            <a:pPr algn="ctr"/>
            <a:r>
              <a:rPr lang="en-US" dirty="0"/>
              <a:t>good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303174B7-98DF-0752-25A6-740E0ED67610}"/>
              </a:ext>
            </a:extLst>
          </p:cNvPr>
          <p:cNvCxnSpPr>
            <a:stCxn id="5" idx="7"/>
            <a:endCxn id="11" idx="1"/>
          </p:cNvCxnSpPr>
          <p:nvPr/>
        </p:nvCxnSpPr>
        <p:spPr>
          <a:xfrm rot="5400000" flipH="1" flipV="1">
            <a:off x="6802009" y="1776551"/>
            <a:ext cx="781577" cy="11451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14E0DC5A-56B1-1D5C-E410-54804778D4E2}"/>
              </a:ext>
            </a:extLst>
          </p:cNvPr>
          <p:cNvCxnSpPr>
            <a:stCxn id="5" idx="1"/>
          </p:cNvCxnSpPr>
          <p:nvPr/>
        </p:nvCxnSpPr>
        <p:spPr>
          <a:xfrm rot="16200000" flipH="1" flipV="1">
            <a:off x="4608351" y="2070510"/>
            <a:ext cx="228375" cy="1567169"/>
          </a:xfrm>
          <a:prstGeom prst="curvedConnector4">
            <a:avLst>
              <a:gd name="adj1" fmla="val -100099"/>
              <a:gd name="adj2" fmla="val 5736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EE85B1C5-0DBE-0E7B-2B5F-0CCE94EA79F2}"/>
              </a:ext>
            </a:extLst>
          </p:cNvPr>
          <p:cNvCxnSpPr>
            <a:stCxn id="5" idx="3"/>
          </p:cNvCxnSpPr>
          <p:nvPr/>
        </p:nvCxnSpPr>
        <p:spPr>
          <a:xfrm rot="5400000">
            <a:off x="4186096" y="3427818"/>
            <a:ext cx="1072887" cy="15671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80CA5D7C-7F39-E865-DAB3-47888E813BCE}"/>
              </a:ext>
            </a:extLst>
          </p:cNvPr>
          <p:cNvCxnSpPr>
            <a:stCxn id="5" idx="4"/>
          </p:cNvCxnSpPr>
          <p:nvPr/>
        </p:nvCxnSpPr>
        <p:spPr>
          <a:xfrm rot="16200000" flipH="1">
            <a:off x="5715000" y="4216790"/>
            <a:ext cx="879231" cy="1828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4457D707-CAE5-2890-D431-31B3C93EC926}"/>
              </a:ext>
            </a:extLst>
          </p:cNvPr>
          <p:cNvCxnSpPr>
            <a:stCxn id="5" idx="6"/>
          </p:cNvCxnSpPr>
          <p:nvPr/>
        </p:nvCxnSpPr>
        <p:spPr>
          <a:xfrm>
            <a:off x="6850966" y="3207434"/>
            <a:ext cx="1209822" cy="8299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9B7C61-4612-3770-03B1-98FD55FBA3BF}"/>
              </a:ext>
            </a:extLst>
          </p:cNvPr>
          <p:cNvSpPr txBox="1"/>
          <p:nvPr/>
        </p:nvSpPr>
        <p:spPr>
          <a:xfrm>
            <a:off x="8469893" y="930738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story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EB3D45-FDD1-8400-0A3A-C8D2B15B008F}"/>
              </a:ext>
            </a:extLst>
          </p:cNvPr>
          <p:cNvSpPr txBox="1"/>
          <p:nvPr/>
        </p:nvSpPr>
        <p:spPr>
          <a:xfrm>
            <a:off x="8785845" y="3429000"/>
            <a:ext cx="83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context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DFE389-D0E3-C4C8-F631-747FD5E827C1}"/>
              </a:ext>
            </a:extLst>
          </p:cNvPr>
          <p:cNvSpPr txBox="1"/>
          <p:nvPr/>
        </p:nvSpPr>
        <p:spPr>
          <a:xfrm>
            <a:off x="5922498" y="6133514"/>
            <a:ext cx="968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chapters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ABC0DD-97AD-B6DA-5139-F6AB70CAFEBF}"/>
              </a:ext>
            </a:extLst>
          </p:cNvPr>
          <p:cNvSpPr txBox="1"/>
          <p:nvPr/>
        </p:nvSpPr>
        <p:spPr>
          <a:xfrm>
            <a:off x="2560320" y="5880295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Book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9E5D8F-30C9-221B-AEBA-2F4F571DFB4D}"/>
              </a:ext>
            </a:extLst>
          </p:cNvPr>
          <p:cNvSpPr txBox="1"/>
          <p:nvPr/>
        </p:nvSpPr>
        <p:spPr>
          <a:xfrm>
            <a:off x="2138289" y="1958331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Author</a:t>
            </a:r>
          </a:p>
        </p:txBody>
      </p:sp>
    </p:spTree>
    <p:extLst>
      <p:ext uri="{BB962C8B-B14F-4D97-AF65-F5344CB8AC3E}">
        <p14:creationId xmlns:p14="http://schemas.microsoft.com/office/powerpoint/2010/main" val="11032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4ACF3-1CE3-3DF9-A0E4-934F3556E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For Reference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F2E157-0255-29D7-0FC5-DC55AA4DA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3711" y="1994813"/>
            <a:ext cx="6775586" cy="401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6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0" name="Rectangle 159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155" name="Picture 154" descr="Magnifying glass showing decling performance">
            <a:extLst>
              <a:ext uri="{FF2B5EF4-FFF2-40B4-BE49-F238E27FC236}">
                <a16:creationId xmlns:a16="http://schemas.microsoft.com/office/drawing/2014/main" id="{5ABEAA93-4A2B-4E00-BC25-86650ACD6F7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159" r="42722" b="-1"/>
          <a:stretch>
            <a:fillRect/>
          </a:stretch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8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C3C924-2417-1502-BBDA-DA3E901DBC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68958" y="2249487"/>
            <a:ext cx="6078453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Built an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end-to-end review analysis system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understand customer opinions and detect recurring product defects.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Collected and cleaned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1M+ reviews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from platforms like Walmart, Yelp, and Amazon Kindle.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Applied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sentiment analysis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(VADER, TextBlob) and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Aspect-Based Sentiment Analysis (ABSA)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capture opinions on specific product features.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topic modeling (</a:t>
            </a:r>
            <a:r>
              <a:rPr kumimoji="0" lang="en-US" altLang="en-US" sz="17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BERTopic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uncover hidden defect themes such as </a:t>
            </a:r>
            <a:r>
              <a:rPr kumimoji="0" lang="en-US" altLang="en-US" sz="1700" b="0" i="1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battery drain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1700" b="0" i="1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zipper issues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project bridges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data science and business impact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— turning unstructured feedback into actionable quality insights.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" name="Rectangle 207">
            <a:extLst>
              <a:ext uri="{FF2B5EF4-FFF2-40B4-BE49-F238E27FC236}">
                <a16:creationId xmlns:a16="http://schemas.microsoft.com/office/drawing/2014/main" id="{01F67CC9-D773-4B4B-8A55-D5DAEC34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27BBD-C5B9-5E76-713D-C21040FF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b="1"/>
              <a:t>Future work</a:t>
            </a:r>
          </a:p>
        </p:txBody>
      </p:sp>
      <p:graphicFrame>
        <p:nvGraphicFramePr>
          <p:cNvPr id="41" name="Content Placeholder 2">
            <a:extLst>
              <a:ext uri="{FF2B5EF4-FFF2-40B4-BE49-F238E27FC236}">
                <a16:creationId xmlns:a16="http://schemas.microsoft.com/office/drawing/2014/main" id="{38D2EE07-AB7D-788F-87C2-88FDB50F9A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236624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788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0491"/>
          </a:xfrm>
        </p:spPr>
        <p:txBody>
          <a:bodyPr>
            <a:normAutofit/>
          </a:bodyPr>
          <a:lstStyle/>
          <a:p>
            <a:r>
              <a:rPr lang="en-US" sz="3200" b="1" dirty="0"/>
              <a:t>References</a:t>
            </a:r>
          </a:p>
        </p:txBody>
      </p:sp>
      <p:sp>
        <p:nvSpPr>
          <p:cNvPr id="5" name="Content Placeholder 13"/>
          <p:cNvSpPr txBox="1"/>
          <p:nvPr/>
        </p:nvSpPr>
        <p:spPr>
          <a:xfrm>
            <a:off x="1252024" y="1354069"/>
            <a:ext cx="10280173" cy="45569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500" dirty="0"/>
              <a:t>McAuley, J. (UCSD). Amazon product data (review datasets). Retrieved from </a:t>
            </a:r>
            <a:r>
              <a:rPr lang="en-US" sz="1500" dirty="0">
                <a:hlinkClick r:id="rId2"/>
              </a:rPr>
              <a:t>https://jmcauley.ucsd.edu/data/</a:t>
            </a:r>
            <a:r>
              <a:rPr lang="en-US" sz="1500" dirty="0"/>
              <a:t> </a:t>
            </a:r>
          </a:p>
          <a:p>
            <a:pPr algn="just"/>
            <a:r>
              <a:rPr lang="en-US" sz="1500" dirty="0" err="1"/>
              <a:t>Blei</a:t>
            </a:r>
            <a:r>
              <a:rPr lang="en-US" sz="1500" dirty="0"/>
              <a:t>, D. M., Ng, A. Y., &amp; Jordan, M. I. (2003). Latent Dirichlet Allocation. Journal of Machine Learning Research, 3, 993–1022. </a:t>
            </a:r>
          </a:p>
          <a:p>
            <a:pPr algn="just"/>
            <a:r>
              <a:rPr lang="en-US" sz="1500" dirty="0"/>
              <a:t>Grootendorst, M. (2022). </a:t>
            </a:r>
            <a:r>
              <a:rPr lang="en-US" sz="1500" dirty="0" err="1"/>
              <a:t>BERTopic</a:t>
            </a:r>
            <a:r>
              <a:rPr lang="en-US" sz="1500" dirty="0"/>
              <a:t>: Leveraging BERT embeddings for topic modeling. GitHub repository / documentation. </a:t>
            </a:r>
          </a:p>
          <a:p>
            <a:pPr algn="just"/>
            <a:r>
              <a:rPr lang="en-US" sz="1500" dirty="0"/>
              <a:t>Devlin, J., Chang, M.-W., Lee, K., &amp; Toutanova, K. (2019). BERT: Pre-training of Deep Bidirectional Transformers for Language Understanding. NAACL-HLT. </a:t>
            </a:r>
          </a:p>
          <a:p>
            <a:pPr algn="just"/>
            <a:r>
              <a:rPr lang="en-US" sz="1500" dirty="0"/>
              <a:t>Reimers, N., &amp; </a:t>
            </a:r>
            <a:r>
              <a:rPr lang="en-US" sz="1500" dirty="0" err="1"/>
              <a:t>Gurevych</a:t>
            </a:r>
            <a:r>
              <a:rPr lang="en-US" sz="1500" dirty="0"/>
              <a:t>, I. (2019). Sentence-BERT: Sentence Embeddings using Siamese BERT-Networks. EMNLP-IJCNLP. </a:t>
            </a:r>
          </a:p>
          <a:p>
            <a:pPr algn="just"/>
            <a:r>
              <a:rPr lang="en-US" sz="1500" dirty="0" err="1"/>
              <a:t>Pedregosa</a:t>
            </a:r>
            <a:r>
              <a:rPr lang="en-US" sz="1500" dirty="0"/>
              <a:t>, F., et al. (2011). Scikit-learn: Machine Learning in Python. Journal of Machine Learning Research, 12, 2825–2830. </a:t>
            </a:r>
          </a:p>
          <a:p>
            <a:pPr algn="just"/>
            <a:r>
              <a:rPr lang="en-US" sz="1500" dirty="0"/>
              <a:t>Lundberg, S. M., &amp; Lee, S.-I. (2017). A unified approach to interpreting model predictions. NIPS. </a:t>
            </a:r>
          </a:p>
          <a:p>
            <a:pPr algn="just"/>
            <a:r>
              <a:rPr lang="en-US" sz="1500" dirty="0"/>
              <a:t>Bird, S., Klein, E., &amp; </a:t>
            </a:r>
            <a:r>
              <a:rPr lang="en-US" sz="1500" dirty="0" err="1"/>
              <a:t>Loper</a:t>
            </a:r>
            <a:r>
              <a:rPr lang="en-US" sz="1500" dirty="0"/>
              <a:t>, E. (2009). Natural Language Processing with Python. O’Reilly Media.</a:t>
            </a:r>
          </a:p>
          <a:p>
            <a:pPr algn="just"/>
            <a:r>
              <a:rPr lang="en-US" sz="1500" dirty="0" err="1"/>
              <a:t>Streamlit</a:t>
            </a:r>
            <a:r>
              <a:rPr lang="en-US" sz="1500" dirty="0"/>
              <a:t> Team. (n.d.). </a:t>
            </a:r>
            <a:r>
              <a:rPr lang="en-US" sz="1500" dirty="0" err="1"/>
              <a:t>Streamlit</a:t>
            </a:r>
            <a:r>
              <a:rPr lang="en-US" sz="1500" dirty="0"/>
              <a:t> documentation.</a:t>
            </a:r>
          </a:p>
          <a:p>
            <a:pPr algn="just"/>
            <a:r>
              <a:rPr lang="en-US" sz="1500" dirty="0" err="1"/>
              <a:t>Plotly</a:t>
            </a:r>
            <a:r>
              <a:rPr lang="en-US" sz="1500" dirty="0"/>
              <a:t> Technologies Inc. (n.d.). </a:t>
            </a:r>
            <a:r>
              <a:rPr lang="en-US" sz="1500" dirty="0" err="1"/>
              <a:t>Plotly</a:t>
            </a:r>
            <a:r>
              <a:rPr lang="en-US" sz="1500" dirty="0"/>
              <a:t> graphing libraries.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ontent Placeholder 13"/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Objective:</a:t>
            </a:r>
            <a:r>
              <a:rPr lang="en-US" dirty="0"/>
              <a:t> Build an end-to-end system that analyzes customer reviews across multiple platforms to classify sentiment and detect recurring product defects.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0B7BFA7-B418-03DC-D952-0FFAA2DEA9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131" r="28066" b="2"/>
          <a:stretch>
            <a:fillRect/>
          </a:stretch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C7171C6-EA46-47D6-AAE3-DD4CA039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56099417-50E6-4D31-B3BC-8ECCF737F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5641C704-94B4-4083-8565-C79289F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92D8C-4FC5-B8D3-660A-9090AF8AE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Questions?</a:t>
            </a:r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3A8D14E6-9DC0-E0EE-EBBD-A298DBA2A67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871"/>
          <a:stretch>
            <a:fillRect/>
          </a:stretch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1A7C43DF-6C62-45B8-95AA-FD5810A8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DEB9B3F-C225-43E6-9726-04AF9C1A5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4E61800F-DF6F-43CD-8C12-45DB0ED56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D183EED0-F5DA-44B0-9457-5D40010DA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8">
              <a:extLst>
                <a:ext uri="{FF2B5EF4-FFF2-40B4-BE49-F238E27FC236}">
                  <a16:creationId xmlns:a16="http://schemas.microsoft.com/office/drawing/2014/main" id="{FDC5A0D4-B99A-485A-89FF-844974568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0FE319C8-F4B9-4442-BD90-0519E429A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3BB8B11B-3B31-4AFA-8E9F-1A34B6D09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39DB9EB-8B31-4642-A442-7EDEF64FD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39533B1-CCEC-4EF1-829E-718CC4E93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48712762-A8E5-45A2-B60F-3DA82DFC9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94B12164-83B1-49AC-9C1F-340008C18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C7DFAE75-1B9F-4753-8FA6-2B5ABD5E9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49E7D20F-0504-4E85-8FD8-691101FDC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B14F755D-AF63-4D99-8291-03149E5FE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33C0DFAF-5A4B-420B-95DE-0D2C04AA3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96F54509-CFB7-4AF8-A899-904CC72CCE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384A2F41-8978-49E0-A927-D58750662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1">
              <a:extLst>
                <a:ext uri="{FF2B5EF4-FFF2-40B4-BE49-F238E27FC236}">
                  <a16:creationId xmlns:a16="http://schemas.microsoft.com/office/drawing/2014/main" id="{07930ABC-E4F5-4079-A7FF-76DE9E787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FCD3C4A5-587C-432B-8F18-FA9EBEAF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5F2BDFA3-A67E-4401-AA87-900456BFA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DFC87E89-90EB-42B2-BA68-CFC0EDA9B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826316A2-CD38-417D-9E5D-7E2C4E46E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20EA31E1-79BA-4721-9993-BB4313D3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33BAEAF8-89EF-47F7-9AF4-42BF388D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89190398-1BB4-4DF2-ACA4-34008058F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B6D40144-76DD-412F-87BD-7FB91D6F4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F97B6EF2-BF6F-4EF1-8E14-6EFDDAF9D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0CEBC145-3BEC-40B8-9019-B499D5CA4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C005CE09-5CB1-4149-930C-0D4EEA9A4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Rectangle 33">
              <a:extLst>
                <a:ext uri="{FF2B5EF4-FFF2-40B4-BE49-F238E27FC236}">
                  <a16:creationId xmlns:a16="http://schemas.microsoft.com/office/drawing/2014/main" id="{F08D8FC9-82D6-4D11-AB57-BF732BA2E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D3850C8D-959A-46CA-9EDA-4950BAF2D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824AD5DC-310B-45F8-B702-5D73B04DC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B03C1129-4F01-49CF-A5D4-DCFE93B8B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id="{E6C5106F-7014-4FF8-B0FC-8DD63E2A5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id="{4BCE0F7C-0E64-458B-9353-848556B20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58D5D6FC-E890-4423-BB31-81F3D444E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347E3C13-5CA8-4EE5-BB16-81C50F72D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9037BA39-8C16-4305-9205-874625968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id="{02601F0F-E0E0-4A6F-9487-9B5DC0FC6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43">
              <a:extLst>
                <a:ext uri="{FF2B5EF4-FFF2-40B4-BE49-F238E27FC236}">
                  <a16:creationId xmlns:a16="http://schemas.microsoft.com/office/drawing/2014/main" id="{8F0015F8-47CE-4D19-8F29-525DE7CEC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44">
              <a:extLst>
                <a:ext uri="{FF2B5EF4-FFF2-40B4-BE49-F238E27FC236}">
                  <a16:creationId xmlns:a16="http://schemas.microsoft.com/office/drawing/2014/main" id="{461CFAD1-B826-42C6-9A20-77DA27D04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Rectangle 45">
              <a:extLst>
                <a:ext uri="{FF2B5EF4-FFF2-40B4-BE49-F238E27FC236}">
                  <a16:creationId xmlns:a16="http://schemas.microsoft.com/office/drawing/2014/main" id="{5C0DBEF4-5974-4FF8-8043-517C217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46">
              <a:extLst>
                <a:ext uri="{FF2B5EF4-FFF2-40B4-BE49-F238E27FC236}">
                  <a16:creationId xmlns:a16="http://schemas.microsoft.com/office/drawing/2014/main" id="{C44AD8A0-5AAD-40E0-9382-4BB7CD3C5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47">
              <a:extLst>
                <a:ext uri="{FF2B5EF4-FFF2-40B4-BE49-F238E27FC236}">
                  <a16:creationId xmlns:a16="http://schemas.microsoft.com/office/drawing/2014/main" id="{E69E7E91-7D80-4053-B776-390644F6A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48">
              <a:extLst>
                <a:ext uri="{FF2B5EF4-FFF2-40B4-BE49-F238E27FC236}">
                  <a16:creationId xmlns:a16="http://schemas.microsoft.com/office/drawing/2014/main" id="{9DCDCA0D-7DF0-458A-9F44-E279F8E4D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49">
              <a:extLst>
                <a:ext uri="{FF2B5EF4-FFF2-40B4-BE49-F238E27FC236}">
                  <a16:creationId xmlns:a16="http://schemas.microsoft.com/office/drawing/2014/main" id="{F5915D4C-1A03-4B6E-A0B7-F37365BDC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50">
              <a:extLst>
                <a:ext uri="{FF2B5EF4-FFF2-40B4-BE49-F238E27FC236}">
                  <a16:creationId xmlns:a16="http://schemas.microsoft.com/office/drawing/2014/main" id="{6014BA40-1928-40CA-9AF1-66DC3D8D4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51">
              <a:extLst>
                <a:ext uri="{FF2B5EF4-FFF2-40B4-BE49-F238E27FC236}">
                  <a16:creationId xmlns:a16="http://schemas.microsoft.com/office/drawing/2014/main" id="{13C62284-3A4A-4D9B-A961-560CEEC69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52">
              <a:extLst>
                <a:ext uri="{FF2B5EF4-FFF2-40B4-BE49-F238E27FC236}">
                  <a16:creationId xmlns:a16="http://schemas.microsoft.com/office/drawing/2014/main" id="{455348FF-DF1A-4EEC-ADF1-6902F64B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53">
              <a:extLst>
                <a:ext uri="{FF2B5EF4-FFF2-40B4-BE49-F238E27FC236}">
                  <a16:creationId xmlns:a16="http://schemas.microsoft.com/office/drawing/2014/main" id="{4ABA1C18-42D0-449B-9906-A9CADF63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54">
              <a:extLst>
                <a:ext uri="{FF2B5EF4-FFF2-40B4-BE49-F238E27FC236}">
                  <a16:creationId xmlns:a16="http://schemas.microsoft.com/office/drawing/2014/main" id="{96A7F1AE-6B77-4E76-96FB-0E77DD668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55">
              <a:extLst>
                <a:ext uri="{FF2B5EF4-FFF2-40B4-BE49-F238E27FC236}">
                  <a16:creationId xmlns:a16="http://schemas.microsoft.com/office/drawing/2014/main" id="{88F9C65E-66A1-4E52-BB44-725429B73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Freeform 56">
              <a:extLst>
                <a:ext uri="{FF2B5EF4-FFF2-40B4-BE49-F238E27FC236}">
                  <a16:creationId xmlns:a16="http://schemas.microsoft.com/office/drawing/2014/main" id="{903B539B-47B8-404F-B2D8-440E7A63C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57">
              <a:extLst>
                <a:ext uri="{FF2B5EF4-FFF2-40B4-BE49-F238E27FC236}">
                  <a16:creationId xmlns:a16="http://schemas.microsoft.com/office/drawing/2014/main" id="{E307E88A-4532-4AF5-9DD7-AC651A02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FBBB7833-3456-45AD-ADCE-FE8DA8773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0D26923-EE65-4E57-B679-61B80FBCA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CFEB195-EB36-44FF-8797-E3560DB15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F9DFB3B4-CAB4-464D-B98E-B1D631F83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AF9C413E-250B-480A-95EF-7530544E1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835624A6-4E96-4687-BA1D-79877D44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9FDC4B4C-B72D-4BF9-802F-8936D2BA3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EA39328B-6796-4B68-AC37-D15A58FD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E183C829-3FB7-4A3A-BA25-48085399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3432DC05-0F64-445E-9A04-28F38C31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4B73A47-61BF-41AA-88B2-8E886FE76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1598D14B-84D4-4984-9F52-076847DF3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82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3F4A4-E9E9-49A3-07F5-C91CC8CDF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2327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8" name="Rectangle 287">
            <a:extLst>
              <a:ext uri="{FF2B5EF4-FFF2-40B4-BE49-F238E27FC236}">
                <a16:creationId xmlns:a16="http://schemas.microsoft.com/office/drawing/2014/main" id="{4E5D51F4-4B2C-4E92-AD42-C0F8079BD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B90ADF90-29DF-49C2-92C5-E75C306E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91" name="Rectangle 5">
              <a:extLst>
                <a:ext uri="{FF2B5EF4-FFF2-40B4-BE49-F238E27FC236}">
                  <a16:creationId xmlns:a16="http://schemas.microsoft.com/office/drawing/2014/main" id="{8D94EBD0-9E98-49B5-BCBB-C0E75E65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Freeform 6">
              <a:extLst>
                <a:ext uri="{FF2B5EF4-FFF2-40B4-BE49-F238E27FC236}">
                  <a16:creationId xmlns:a16="http://schemas.microsoft.com/office/drawing/2014/main" id="{D234D58E-884C-476F-9B2D-7E6C29BCD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3" name="Freeform 7">
              <a:extLst>
                <a:ext uri="{FF2B5EF4-FFF2-40B4-BE49-F238E27FC236}">
                  <a16:creationId xmlns:a16="http://schemas.microsoft.com/office/drawing/2014/main" id="{6146033F-CB0A-44E4-A16A-95C026C9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4" name="Freeform 8">
              <a:extLst>
                <a:ext uri="{FF2B5EF4-FFF2-40B4-BE49-F238E27FC236}">
                  <a16:creationId xmlns:a16="http://schemas.microsoft.com/office/drawing/2014/main" id="{22004D0A-5BA4-4D6F-AE5B-BCCF1CDB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5" name="Freeform 9">
              <a:extLst>
                <a:ext uri="{FF2B5EF4-FFF2-40B4-BE49-F238E27FC236}">
                  <a16:creationId xmlns:a16="http://schemas.microsoft.com/office/drawing/2014/main" id="{19D61DD8-7030-4EF7-974E-9F87E805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6" name="Freeform 10">
              <a:extLst>
                <a:ext uri="{FF2B5EF4-FFF2-40B4-BE49-F238E27FC236}">
                  <a16:creationId xmlns:a16="http://schemas.microsoft.com/office/drawing/2014/main" id="{79CE806A-0577-41E9-8F07-B6A7EFB4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7" name="Freeform 11">
              <a:extLst>
                <a:ext uri="{FF2B5EF4-FFF2-40B4-BE49-F238E27FC236}">
                  <a16:creationId xmlns:a16="http://schemas.microsoft.com/office/drawing/2014/main" id="{6F58E8F2-EAC5-477C-93D6-1AC0E034F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Freeform 12">
              <a:extLst>
                <a:ext uri="{FF2B5EF4-FFF2-40B4-BE49-F238E27FC236}">
                  <a16:creationId xmlns:a16="http://schemas.microsoft.com/office/drawing/2014/main" id="{E90C5478-265D-4D73-8259-A0369435C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9" name="Freeform 13">
              <a:extLst>
                <a:ext uri="{FF2B5EF4-FFF2-40B4-BE49-F238E27FC236}">
                  <a16:creationId xmlns:a16="http://schemas.microsoft.com/office/drawing/2014/main" id="{AB688B6B-CD3A-4D50-B661-3BFFEE2D3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0" name="Freeform 14">
              <a:extLst>
                <a:ext uri="{FF2B5EF4-FFF2-40B4-BE49-F238E27FC236}">
                  <a16:creationId xmlns:a16="http://schemas.microsoft.com/office/drawing/2014/main" id="{222BB8A2-A9CF-40A0-92DC-F2456B8B7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1" name="Freeform 15">
              <a:extLst>
                <a:ext uri="{FF2B5EF4-FFF2-40B4-BE49-F238E27FC236}">
                  <a16:creationId xmlns:a16="http://schemas.microsoft.com/office/drawing/2014/main" id="{E920BBCC-C237-4B3E-B2DA-B8172A392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2" name="Line 16">
              <a:extLst>
                <a:ext uri="{FF2B5EF4-FFF2-40B4-BE49-F238E27FC236}">
                  <a16:creationId xmlns:a16="http://schemas.microsoft.com/office/drawing/2014/main" id="{8A6B29A0-A4F7-448E-88D5-26F690D81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3" name="Freeform 17">
              <a:extLst>
                <a:ext uri="{FF2B5EF4-FFF2-40B4-BE49-F238E27FC236}">
                  <a16:creationId xmlns:a16="http://schemas.microsoft.com/office/drawing/2014/main" id="{B52A6476-E345-40C8-AE07-B93E8A7E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4" name="Freeform 18">
              <a:extLst>
                <a:ext uri="{FF2B5EF4-FFF2-40B4-BE49-F238E27FC236}">
                  <a16:creationId xmlns:a16="http://schemas.microsoft.com/office/drawing/2014/main" id="{518D32FD-7EA1-4C43-AA4B-B9E10B68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5" name="Freeform 19">
              <a:extLst>
                <a:ext uri="{FF2B5EF4-FFF2-40B4-BE49-F238E27FC236}">
                  <a16:creationId xmlns:a16="http://schemas.microsoft.com/office/drawing/2014/main" id="{4AA62115-722D-4045-AE1B-771314CA2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6" name="Freeform 20">
              <a:extLst>
                <a:ext uri="{FF2B5EF4-FFF2-40B4-BE49-F238E27FC236}">
                  <a16:creationId xmlns:a16="http://schemas.microsoft.com/office/drawing/2014/main" id="{2C94E681-7784-4E31-B5B5-DDBF9C614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" name="Rectangle 21">
              <a:extLst>
                <a:ext uri="{FF2B5EF4-FFF2-40B4-BE49-F238E27FC236}">
                  <a16:creationId xmlns:a16="http://schemas.microsoft.com/office/drawing/2014/main" id="{9578B6A7-2499-4CFF-A6E5-0FDB1B8A2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Freeform 22">
              <a:extLst>
                <a:ext uri="{FF2B5EF4-FFF2-40B4-BE49-F238E27FC236}">
                  <a16:creationId xmlns:a16="http://schemas.microsoft.com/office/drawing/2014/main" id="{16B8D001-28C9-49CB-9B96-4D67E218C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" name="Freeform 23">
              <a:extLst>
                <a:ext uri="{FF2B5EF4-FFF2-40B4-BE49-F238E27FC236}">
                  <a16:creationId xmlns:a16="http://schemas.microsoft.com/office/drawing/2014/main" id="{90576248-23CA-477D-A630-4EA4F06F8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0" name="Freeform 24">
              <a:extLst>
                <a:ext uri="{FF2B5EF4-FFF2-40B4-BE49-F238E27FC236}">
                  <a16:creationId xmlns:a16="http://schemas.microsoft.com/office/drawing/2014/main" id="{29F00424-4DC1-4DD5-B429-EB428628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1" name="Freeform 25">
              <a:extLst>
                <a:ext uri="{FF2B5EF4-FFF2-40B4-BE49-F238E27FC236}">
                  <a16:creationId xmlns:a16="http://schemas.microsoft.com/office/drawing/2014/main" id="{4D03BC62-061A-46A3-AEB3-75C125F3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Freeform 26">
              <a:extLst>
                <a:ext uri="{FF2B5EF4-FFF2-40B4-BE49-F238E27FC236}">
                  <a16:creationId xmlns:a16="http://schemas.microsoft.com/office/drawing/2014/main" id="{7C0B4D4C-7EC6-47E0-8F9C-E0C4BCCE1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3" name="Freeform 27">
              <a:extLst>
                <a:ext uri="{FF2B5EF4-FFF2-40B4-BE49-F238E27FC236}">
                  <a16:creationId xmlns:a16="http://schemas.microsoft.com/office/drawing/2014/main" id="{346BF759-C964-4656-9724-9F6B9E75F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4" name="Freeform 28">
              <a:extLst>
                <a:ext uri="{FF2B5EF4-FFF2-40B4-BE49-F238E27FC236}">
                  <a16:creationId xmlns:a16="http://schemas.microsoft.com/office/drawing/2014/main" id="{21A41F6C-9A3A-4A88-8369-173CEC967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5" name="Freeform 29">
              <a:extLst>
                <a:ext uri="{FF2B5EF4-FFF2-40B4-BE49-F238E27FC236}">
                  <a16:creationId xmlns:a16="http://schemas.microsoft.com/office/drawing/2014/main" id="{C7719558-E4BA-41E1-AE9B-8B7C2826D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Freeform 30">
              <a:extLst>
                <a:ext uri="{FF2B5EF4-FFF2-40B4-BE49-F238E27FC236}">
                  <a16:creationId xmlns:a16="http://schemas.microsoft.com/office/drawing/2014/main" id="{685AD44B-443D-473E-BBE4-6877C1A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7" name="Freeform 31">
              <a:extLst>
                <a:ext uri="{FF2B5EF4-FFF2-40B4-BE49-F238E27FC236}">
                  <a16:creationId xmlns:a16="http://schemas.microsoft.com/office/drawing/2014/main" id="{59D25FFB-6A08-4A00-8BE1-8C987B3D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19" name="Picture 2">
            <a:extLst>
              <a:ext uri="{FF2B5EF4-FFF2-40B4-BE49-F238E27FC236}">
                <a16:creationId xmlns:a16="http://schemas.microsoft.com/office/drawing/2014/main" id="{E642A42B-C95B-433E-9A81-2174F728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1" name="Rectangle 320">
            <a:extLst>
              <a:ext uri="{FF2B5EF4-FFF2-40B4-BE49-F238E27FC236}">
                <a16:creationId xmlns:a16="http://schemas.microsoft.com/office/drawing/2014/main" id="{4C3D77CC-6916-4BF8-8CDF-71E4BF2E6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96E8897B-113F-4BE0-A8B0-6467E5A2E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24" name="Rectangle 5">
              <a:extLst>
                <a:ext uri="{FF2B5EF4-FFF2-40B4-BE49-F238E27FC236}">
                  <a16:creationId xmlns:a16="http://schemas.microsoft.com/office/drawing/2014/main" id="{8C790BB1-DB5D-4D11-ACA1-045F7B5DB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5" name="Freeform 6">
              <a:extLst>
                <a:ext uri="{FF2B5EF4-FFF2-40B4-BE49-F238E27FC236}">
                  <a16:creationId xmlns:a16="http://schemas.microsoft.com/office/drawing/2014/main" id="{14E82C3E-2BBF-4E7A-A4F1-B092898AF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6" name="Freeform 7">
              <a:extLst>
                <a:ext uri="{FF2B5EF4-FFF2-40B4-BE49-F238E27FC236}">
                  <a16:creationId xmlns:a16="http://schemas.microsoft.com/office/drawing/2014/main" id="{BBD9DCED-205F-40C0-A8F6-09CA8AC21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7" name="Freeform 8">
              <a:extLst>
                <a:ext uri="{FF2B5EF4-FFF2-40B4-BE49-F238E27FC236}">
                  <a16:creationId xmlns:a16="http://schemas.microsoft.com/office/drawing/2014/main" id="{3E6B6536-B16B-44C8-BF75-0B51F159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8" name="Freeform 9">
              <a:extLst>
                <a:ext uri="{FF2B5EF4-FFF2-40B4-BE49-F238E27FC236}">
                  <a16:creationId xmlns:a16="http://schemas.microsoft.com/office/drawing/2014/main" id="{08673EBA-802C-469A-80AB-14A951A75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9" name="Freeform 10">
              <a:extLst>
                <a:ext uri="{FF2B5EF4-FFF2-40B4-BE49-F238E27FC236}">
                  <a16:creationId xmlns:a16="http://schemas.microsoft.com/office/drawing/2014/main" id="{75BB5611-2E78-4C27-8778-E8A39B157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0" name="Freeform 11">
              <a:extLst>
                <a:ext uri="{FF2B5EF4-FFF2-40B4-BE49-F238E27FC236}">
                  <a16:creationId xmlns:a16="http://schemas.microsoft.com/office/drawing/2014/main" id="{DCA85219-9A72-4256-A50C-799C0D0AE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1" name="Freeform 12">
              <a:extLst>
                <a:ext uri="{FF2B5EF4-FFF2-40B4-BE49-F238E27FC236}">
                  <a16:creationId xmlns:a16="http://schemas.microsoft.com/office/drawing/2014/main" id="{46E28662-9979-4ACD-9DB1-9E4B1814F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2" name="Freeform 13">
              <a:extLst>
                <a:ext uri="{FF2B5EF4-FFF2-40B4-BE49-F238E27FC236}">
                  <a16:creationId xmlns:a16="http://schemas.microsoft.com/office/drawing/2014/main" id="{A057C9FB-3B25-4A5E-A20E-B7773732E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3" name="Freeform 14">
              <a:extLst>
                <a:ext uri="{FF2B5EF4-FFF2-40B4-BE49-F238E27FC236}">
                  <a16:creationId xmlns:a16="http://schemas.microsoft.com/office/drawing/2014/main" id="{596D5A52-895F-4C7B-BCEC-E4AB25C7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4" name="Freeform 15">
              <a:extLst>
                <a:ext uri="{FF2B5EF4-FFF2-40B4-BE49-F238E27FC236}">
                  <a16:creationId xmlns:a16="http://schemas.microsoft.com/office/drawing/2014/main" id="{A3BFF1E9-0954-48E0-A32B-066414467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5" name="Line 16">
              <a:extLst>
                <a:ext uri="{FF2B5EF4-FFF2-40B4-BE49-F238E27FC236}">
                  <a16:creationId xmlns:a16="http://schemas.microsoft.com/office/drawing/2014/main" id="{40592818-8A9B-429B-8166-22A0893C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Freeform 17">
              <a:extLst>
                <a:ext uri="{FF2B5EF4-FFF2-40B4-BE49-F238E27FC236}">
                  <a16:creationId xmlns:a16="http://schemas.microsoft.com/office/drawing/2014/main" id="{F52399E8-91EF-4363-81C4-4EBE3790A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" name="Freeform 18">
              <a:extLst>
                <a:ext uri="{FF2B5EF4-FFF2-40B4-BE49-F238E27FC236}">
                  <a16:creationId xmlns:a16="http://schemas.microsoft.com/office/drawing/2014/main" id="{0DE18992-35FF-4D27-AAB7-88D9A7881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8" name="Freeform 19">
              <a:extLst>
                <a:ext uri="{FF2B5EF4-FFF2-40B4-BE49-F238E27FC236}">
                  <a16:creationId xmlns:a16="http://schemas.microsoft.com/office/drawing/2014/main" id="{162D7313-86C3-45AF-AC7A-C5429A228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9" name="Freeform 20">
              <a:extLst>
                <a:ext uri="{FF2B5EF4-FFF2-40B4-BE49-F238E27FC236}">
                  <a16:creationId xmlns:a16="http://schemas.microsoft.com/office/drawing/2014/main" id="{4033A1EE-166E-4246-AB00-AA91D7B8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0" name="Rectangle 21">
              <a:extLst>
                <a:ext uri="{FF2B5EF4-FFF2-40B4-BE49-F238E27FC236}">
                  <a16:creationId xmlns:a16="http://schemas.microsoft.com/office/drawing/2014/main" id="{9F5BA15F-D1CD-44A2-B643-290576317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1" name="Freeform 22">
              <a:extLst>
                <a:ext uri="{FF2B5EF4-FFF2-40B4-BE49-F238E27FC236}">
                  <a16:creationId xmlns:a16="http://schemas.microsoft.com/office/drawing/2014/main" id="{673D8FDD-D165-4834-B9F4-E15C5EBD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2" name="Freeform 23">
              <a:extLst>
                <a:ext uri="{FF2B5EF4-FFF2-40B4-BE49-F238E27FC236}">
                  <a16:creationId xmlns:a16="http://schemas.microsoft.com/office/drawing/2014/main" id="{314E2D52-365D-407E-A832-01E0F860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3" name="Freeform 24">
              <a:extLst>
                <a:ext uri="{FF2B5EF4-FFF2-40B4-BE49-F238E27FC236}">
                  <a16:creationId xmlns:a16="http://schemas.microsoft.com/office/drawing/2014/main" id="{299BE646-A2B8-42AB-8DE3-9E38BF21D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4" name="Freeform 25">
              <a:extLst>
                <a:ext uri="{FF2B5EF4-FFF2-40B4-BE49-F238E27FC236}">
                  <a16:creationId xmlns:a16="http://schemas.microsoft.com/office/drawing/2014/main" id="{B6CBF7F9-54D6-418C-B679-4A03F1AF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5" name="Freeform 26">
              <a:extLst>
                <a:ext uri="{FF2B5EF4-FFF2-40B4-BE49-F238E27FC236}">
                  <a16:creationId xmlns:a16="http://schemas.microsoft.com/office/drawing/2014/main" id="{2B8FDD23-E511-4B50-8A45-E25C8EBFB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6" name="Freeform 27">
              <a:extLst>
                <a:ext uri="{FF2B5EF4-FFF2-40B4-BE49-F238E27FC236}">
                  <a16:creationId xmlns:a16="http://schemas.microsoft.com/office/drawing/2014/main" id="{B04AC64C-ACEE-462D-95F2-3D82FF090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7" name="Freeform 28">
              <a:extLst>
                <a:ext uri="{FF2B5EF4-FFF2-40B4-BE49-F238E27FC236}">
                  <a16:creationId xmlns:a16="http://schemas.microsoft.com/office/drawing/2014/main" id="{9E0086A8-06D1-484E-805F-460346EB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" name="Freeform 29">
              <a:extLst>
                <a:ext uri="{FF2B5EF4-FFF2-40B4-BE49-F238E27FC236}">
                  <a16:creationId xmlns:a16="http://schemas.microsoft.com/office/drawing/2014/main" id="{1952C3C6-3706-447A-A721-81155E748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9" name="Freeform 30">
              <a:extLst>
                <a:ext uri="{FF2B5EF4-FFF2-40B4-BE49-F238E27FC236}">
                  <a16:creationId xmlns:a16="http://schemas.microsoft.com/office/drawing/2014/main" id="{F264C83C-EFE0-4E45-A20F-4A437FC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0" name="Freeform 31">
              <a:extLst>
                <a:ext uri="{FF2B5EF4-FFF2-40B4-BE49-F238E27FC236}">
                  <a16:creationId xmlns:a16="http://schemas.microsoft.com/office/drawing/2014/main" id="{7E1F77A7-8C12-430E-A0C7-386E9FECC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52" name="Picture 2">
            <a:extLst>
              <a:ext uri="{FF2B5EF4-FFF2-40B4-BE49-F238E27FC236}">
                <a16:creationId xmlns:a16="http://schemas.microsoft.com/office/drawing/2014/main" id="{B9535DE4-FAFA-446C-A46C-F06D18D3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Why this project matters</a:t>
            </a:r>
          </a:p>
        </p:txBody>
      </p:sp>
      <p:graphicFrame>
        <p:nvGraphicFramePr>
          <p:cNvPr id="22" name="Content Placeholder 13">
            <a:extLst>
              <a:ext uri="{FF2B5EF4-FFF2-40B4-BE49-F238E27FC236}">
                <a16:creationId xmlns:a16="http://schemas.microsoft.com/office/drawing/2014/main" id="{564458C8-53C7-29BD-D1B7-482E321C6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159065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C19E558-251B-031F-90B9-9D70AA6A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b="1"/>
              <a:t>Customer Return Trends and Insights</a:t>
            </a:r>
          </a:p>
        </p:txBody>
      </p:sp>
      <p:pic>
        <p:nvPicPr>
          <p:cNvPr id="5" name="Picture 4" descr="Abstract blurred background of department store">
            <a:extLst>
              <a:ext uri="{FF2B5EF4-FFF2-40B4-BE49-F238E27FC236}">
                <a16:creationId xmlns:a16="http://schemas.microsoft.com/office/drawing/2014/main" id="{31248009-0457-3A41-C164-4B54F4D42D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1484" r="33396" b="-1"/>
          <a:stretch>
            <a:fillRect/>
          </a:stretch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8767B-701F-BD49-CD7C-59FFC5D33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r>
              <a:rPr lang="en-US" dirty="0"/>
              <a:t>Only 49% of retailers offer free return shipping. 80.2% of returns happen because the product is damaged or broken. In 2021, 26% of returned </a:t>
            </a:r>
            <a:r>
              <a:rPr lang="en-US" b="1" dirty="0"/>
              <a:t>products</a:t>
            </a:r>
            <a:r>
              <a:rPr lang="en-US" dirty="0"/>
              <a:t> in the US were clothing items. Over 60% of people will read through a return policy before purchasing.</a:t>
            </a:r>
          </a:p>
        </p:txBody>
      </p:sp>
    </p:spTree>
    <p:extLst>
      <p:ext uri="{BB962C8B-B14F-4D97-AF65-F5344CB8AC3E}">
        <p14:creationId xmlns:p14="http://schemas.microsoft.com/office/powerpoint/2010/main" val="172083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F2D0-58D9-923E-C8C5-3A2044636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br>
              <a:rPr lang="en-US" sz="3200" b="1" dirty="0"/>
            </a:br>
            <a:r>
              <a:rPr lang="en-US" sz="3200" b="1" dirty="0"/>
              <a:t>Data collection</a:t>
            </a:r>
            <a:br>
              <a:rPr lang="en-US" sz="3200" b="1" dirty="0"/>
            </a:br>
            <a:endParaRPr lang="en-US" sz="3200" dirty="0"/>
          </a:p>
        </p:txBody>
      </p:sp>
      <p:pic>
        <p:nvPicPr>
          <p:cNvPr id="12" name="Graphic 11" descr="Database">
            <a:extLst>
              <a:ext uri="{FF2B5EF4-FFF2-40B4-BE49-F238E27FC236}">
                <a16:creationId xmlns:a16="http://schemas.microsoft.com/office/drawing/2014/main" id="{C2CE0847-44E4-4D60-666E-DD11081419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24362-A21C-02C4-50D4-D1E303E38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Acquire large labeled baselines (e.g., UCSD Amazon dataset, Kaggle Kindle).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Scraped data from Yelp.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Scrape additional platforms (Walmart - </a:t>
            </a:r>
            <a:r>
              <a:rPr lang="en-US" dirty="0"/>
              <a:t>Skateboard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raw data in JSON format.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81788C-A989-2806-375D-FD66F1CAD430}"/>
              </a:ext>
            </a:extLst>
          </p:cNvPr>
          <p:cNvSpPr txBox="1"/>
          <p:nvPr/>
        </p:nvSpPr>
        <p:spPr>
          <a:xfrm>
            <a:off x="1206375" y="5951536"/>
            <a:ext cx="4888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Note: We have collected 1083701 rows of data.</a:t>
            </a:r>
          </a:p>
        </p:txBody>
      </p:sp>
    </p:spTree>
    <p:extLst>
      <p:ext uri="{BB962C8B-B14F-4D97-AF65-F5344CB8AC3E}">
        <p14:creationId xmlns:p14="http://schemas.microsoft.com/office/powerpoint/2010/main" val="287035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sz="3200" b="1" dirty="0"/>
              <a:t>Cleaning and Preprocessing</a:t>
            </a:r>
            <a:endParaRPr lang="en-US" sz="3200" dirty="0"/>
          </a:p>
        </p:txBody>
      </p:sp>
      <p:graphicFrame>
        <p:nvGraphicFramePr>
          <p:cNvPr id="15" name="Content Placeholder 1">
            <a:extLst>
              <a:ext uri="{FF2B5EF4-FFF2-40B4-BE49-F238E27FC236}">
                <a16:creationId xmlns:a16="http://schemas.microsoft.com/office/drawing/2014/main" id="{9410A06D-46CD-C76A-C9F2-7BD94D3D38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811407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2">
            <a:extLst>
              <a:ext uri="{FF2B5EF4-FFF2-40B4-BE49-F238E27FC236}">
                <a16:creationId xmlns:a16="http://schemas.microsoft.com/office/drawing/2014/main" id="{A725256B-14D4-4D13-99C3-67DB4DB08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3" name="Group 202">
            <a:extLst>
              <a:ext uri="{FF2B5EF4-FFF2-40B4-BE49-F238E27FC236}">
                <a16:creationId xmlns:a16="http://schemas.microsoft.com/office/drawing/2014/main" id="{63B162F2-B930-47F6-A9DC-B50E36454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98" name="Rectangle 5">
              <a:extLst>
                <a:ext uri="{FF2B5EF4-FFF2-40B4-BE49-F238E27FC236}">
                  <a16:creationId xmlns:a16="http://schemas.microsoft.com/office/drawing/2014/main" id="{6D0E7CA2-3FE6-4654-9900-A471C131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6">
              <a:extLst>
                <a:ext uri="{FF2B5EF4-FFF2-40B4-BE49-F238E27FC236}">
                  <a16:creationId xmlns:a16="http://schemas.microsoft.com/office/drawing/2014/main" id="{55AD5E0D-76E5-49B6-BC6B-0E05F9F60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7">
              <a:extLst>
                <a:ext uri="{FF2B5EF4-FFF2-40B4-BE49-F238E27FC236}">
                  <a16:creationId xmlns:a16="http://schemas.microsoft.com/office/drawing/2014/main" id="{0C9EF950-31D2-48DF-ACA2-E34AD353D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Rectangle 8">
              <a:extLst>
                <a:ext uri="{FF2B5EF4-FFF2-40B4-BE49-F238E27FC236}">
                  <a16:creationId xmlns:a16="http://schemas.microsoft.com/office/drawing/2014/main" id="{DE78A160-3564-432F-B8BC-5656867D3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8" name="Freeform 9">
              <a:extLst>
                <a:ext uri="{FF2B5EF4-FFF2-40B4-BE49-F238E27FC236}">
                  <a16:creationId xmlns:a16="http://schemas.microsoft.com/office/drawing/2014/main" id="{476DB23F-8033-45F5-9922-F7858DA4F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9" name="Freeform 10">
              <a:extLst>
                <a:ext uri="{FF2B5EF4-FFF2-40B4-BE49-F238E27FC236}">
                  <a16:creationId xmlns:a16="http://schemas.microsoft.com/office/drawing/2014/main" id="{4069CC88-3CCB-4F31-9416-7C8B4AFB0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Freeform 11">
              <a:extLst>
                <a:ext uri="{FF2B5EF4-FFF2-40B4-BE49-F238E27FC236}">
                  <a16:creationId xmlns:a16="http://schemas.microsoft.com/office/drawing/2014/main" id="{4AEDE138-84AE-45BA-BCE8-0F9F2E3CE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2" name="Freeform 12">
              <a:extLst>
                <a:ext uri="{FF2B5EF4-FFF2-40B4-BE49-F238E27FC236}">
                  <a16:creationId xmlns:a16="http://schemas.microsoft.com/office/drawing/2014/main" id="{81F00943-F4AD-44CD-B70E-46DA96894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3" name="Freeform 13">
              <a:extLst>
                <a:ext uri="{FF2B5EF4-FFF2-40B4-BE49-F238E27FC236}">
                  <a16:creationId xmlns:a16="http://schemas.microsoft.com/office/drawing/2014/main" id="{4BE68431-6001-4AB1-BC5C-E94999B20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1" name="Freeform 14">
              <a:extLst>
                <a:ext uri="{FF2B5EF4-FFF2-40B4-BE49-F238E27FC236}">
                  <a16:creationId xmlns:a16="http://schemas.microsoft.com/office/drawing/2014/main" id="{967C9189-F86F-4CE3-8D31-D23227B59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Freeform 15">
              <a:extLst>
                <a:ext uri="{FF2B5EF4-FFF2-40B4-BE49-F238E27FC236}">
                  <a16:creationId xmlns:a16="http://schemas.microsoft.com/office/drawing/2014/main" id="{7B2449D7-EFEF-475B-A5C0-A40D374A3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3" name="Freeform 16">
              <a:extLst>
                <a:ext uri="{FF2B5EF4-FFF2-40B4-BE49-F238E27FC236}">
                  <a16:creationId xmlns:a16="http://schemas.microsoft.com/office/drawing/2014/main" id="{34D92C4F-DD4F-4D85-8BC6-FCE6AB5A6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4" name="Freeform 17">
              <a:extLst>
                <a:ext uri="{FF2B5EF4-FFF2-40B4-BE49-F238E27FC236}">
                  <a16:creationId xmlns:a16="http://schemas.microsoft.com/office/drawing/2014/main" id="{A4AAAF9D-16BC-4DA1-A813-FC37F182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5" name="Freeform 18">
              <a:extLst>
                <a:ext uri="{FF2B5EF4-FFF2-40B4-BE49-F238E27FC236}">
                  <a16:creationId xmlns:a16="http://schemas.microsoft.com/office/drawing/2014/main" id="{83BF3428-5CAD-4606-8F85-07BE0D1D5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6" name="Freeform 19">
              <a:extLst>
                <a:ext uri="{FF2B5EF4-FFF2-40B4-BE49-F238E27FC236}">
                  <a16:creationId xmlns:a16="http://schemas.microsoft.com/office/drawing/2014/main" id="{53DFE6DE-47E4-4F4B-8A42-AD863AADC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" name="Freeform 20">
              <a:extLst>
                <a:ext uri="{FF2B5EF4-FFF2-40B4-BE49-F238E27FC236}">
                  <a16:creationId xmlns:a16="http://schemas.microsoft.com/office/drawing/2014/main" id="{28F69E0A-4B2A-436B-AD31-98BA8354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Freeform 21">
              <a:extLst>
                <a:ext uri="{FF2B5EF4-FFF2-40B4-BE49-F238E27FC236}">
                  <a16:creationId xmlns:a16="http://schemas.microsoft.com/office/drawing/2014/main" id="{C509CD92-F0C1-48BB-BF1A-63522FDC1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" name="Freeform 22">
              <a:extLst>
                <a:ext uri="{FF2B5EF4-FFF2-40B4-BE49-F238E27FC236}">
                  <a16:creationId xmlns:a16="http://schemas.microsoft.com/office/drawing/2014/main" id="{3A98D60C-77A4-42AF-B86D-48F7C9AB1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0" name="Freeform 23">
              <a:extLst>
                <a:ext uri="{FF2B5EF4-FFF2-40B4-BE49-F238E27FC236}">
                  <a16:creationId xmlns:a16="http://schemas.microsoft.com/office/drawing/2014/main" id="{56DCCB48-D8A9-40A6-B68C-43A35C0E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1" name="Freeform 24">
              <a:extLst>
                <a:ext uri="{FF2B5EF4-FFF2-40B4-BE49-F238E27FC236}">
                  <a16:creationId xmlns:a16="http://schemas.microsoft.com/office/drawing/2014/main" id="{133E4DA3-90B9-416E-A5CE-D9C5661A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Freeform 25">
              <a:extLst>
                <a:ext uri="{FF2B5EF4-FFF2-40B4-BE49-F238E27FC236}">
                  <a16:creationId xmlns:a16="http://schemas.microsoft.com/office/drawing/2014/main" id="{AE3DA917-3C00-46A1-8D21-F61A371B6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3" name="Freeform 26">
              <a:extLst>
                <a:ext uri="{FF2B5EF4-FFF2-40B4-BE49-F238E27FC236}">
                  <a16:creationId xmlns:a16="http://schemas.microsoft.com/office/drawing/2014/main" id="{96B1C7DA-E795-4A0B-8924-D205BD6C0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4" name="Freeform 27">
              <a:extLst>
                <a:ext uri="{FF2B5EF4-FFF2-40B4-BE49-F238E27FC236}">
                  <a16:creationId xmlns:a16="http://schemas.microsoft.com/office/drawing/2014/main" id="{FEBAF99F-3686-45F0-8401-882C3ABC1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5" name="Freeform 28">
              <a:extLst>
                <a:ext uri="{FF2B5EF4-FFF2-40B4-BE49-F238E27FC236}">
                  <a16:creationId xmlns:a16="http://schemas.microsoft.com/office/drawing/2014/main" id="{58211079-9C36-4253-852F-95B3ABA2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Freeform 29">
              <a:extLst>
                <a:ext uri="{FF2B5EF4-FFF2-40B4-BE49-F238E27FC236}">
                  <a16:creationId xmlns:a16="http://schemas.microsoft.com/office/drawing/2014/main" id="{1FE74215-6F2F-4A03-9CC7-523029CD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7" name="Freeform 30">
              <a:extLst>
                <a:ext uri="{FF2B5EF4-FFF2-40B4-BE49-F238E27FC236}">
                  <a16:creationId xmlns:a16="http://schemas.microsoft.com/office/drawing/2014/main" id="{4476ED71-2A5C-4F27-9FFB-F1E6B5129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8" name="Freeform 31">
              <a:extLst>
                <a:ext uri="{FF2B5EF4-FFF2-40B4-BE49-F238E27FC236}">
                  <a16:creationId xmlns:a16="http://schemas.microsoft.com/office/drawing/2014/main" id="{8267D7F5-A20A-4609-B63A-62ED63F84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9" name="Freeform 32">
              <a:extLst>
                <a:ext uri="{FF2B5EF4-FFF2-40B4-BE49-F238E27FC236}">
                  <a16:creationId xmlns:a16="http://schemas.microsoft.com/office/drawing/2014/main" id="{E6AFB22C-4FCF-45A6-BF31-9540A6F34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0" name="Rectangle 33">
              <a:extLst>
                <a:ext uri="{FF2B5EF4-FFF2-40B4-BE49-F238E27FC236}">
                  <a16:creationId xmlns:a16="http://schemas.microsoft.com/office/drawing/2014/main" id="{DB317745-3841-4AD5-8FC4-511A5D10F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1" name="Freeform 34">
              <a:extLst>
                <a:ext uri="{FF2B5EF4-FFF2-40B4-BE49-F238E27FC236}">
                  <a16:creationId xmlns:a16="http://schemas.microsoft.com/office/drawing/2014/main" id="{6D3BA348-0C90-4EE6-A16C-D17E90187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2" name="Freeform 35">
              <a:extLst>
                <a:ext uri="{FF2B5EF4-FFF2-40B4-BE49-F238E27FC236}">
                  <a16:creationId xmlns:a16="http://schemas.microsoft.com/office/drawing/2014/main" id="{B3FAA4DB-6C54-4C44-8BBF-AE205CE59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3" name="Freeform 36">
              <a:extLst>
                <a:ext uri="{FF2B5EF4-FFF2-40B4-BE49-F238E27FC236}">
                  <a16:creationId xmlns:a16="http://schemas.microsoft.com/office/drawing/2014/main" id="{097CA9F8-5865-4D17-A051-172DDDD8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4" name="Freeform 37">
              <a:extLst>
                <a:ext uri="{FF2B5EF4-FFF2-40B4-BE49-F238E27FC236}">
                  <a16:creationId xmlns:a16="http://schemas.microsoft.com/office/drawing/2014/main" id="{2C296192-B697-47A2-AC95-FC8641268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5" name="Freeform 38">
              <a:extLst>
                <a:ext uri="{FF2B5EF4-FFF2-40B4-BE49-F238E27FC236}">
                  <a16:creationId xmlns:a16="http://schemas.microsoft.com/office/drawing/2014/main" id="{9C9AD537-B004-4991-9A8B-ECF72AF63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6" name="Freeform 39">
              <a:extLst>
                <a:ext uri="{FF2B5EF4-FFF2-40B4-BE49-F238E27FC236}">
                  <a16:creationId xmlns:a16="http://schemas.microsoft.com/office/drawing/2014/main" id="{9DF274C3-D204-4FB8-9209-BDB30F99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7" name="Freeform 40">
              <a:extLst>
                <a:ext uri="{FF2B5EF4-FFF2-40B4-BE49-F238E27FC236}">
                  <a16:creationId xmlns:a16="http://schemas.microsoft.com/office/drawing/2014/main" id="{4909F4FF-54C5-43F7-8753-91D00350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8" name="Freeform 41">
              <a:extLst>
                <a:ext uri="{FF2B5EF4-FFF2-40B4-BE49-F238E27FC236}">
                  <a16:creationId xmlns:a16="http://schemas.microsoft.com/office/drawing/2014/main" id="{5FE19BB2-6FAC-4FF4-BE92-30D8A3C02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9" name="Freeform 42">
              <a:extLst>
                <a:ext uri="{FF2B5EF4-FFF2-40B4-BE49-F238E27FC236}">
                  <a16:creationId xmlns:a16="http://schemas.microsoft.com/office/drawing/2014/main" id="{C52D5DC1-58EE-4153-825A-B09C698C3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0" name="Freeform 43">
              <a:extLst>
                <a:ext uri="{FF2B5EF4-FFF2-40B4-BE49-F238E27FC236}">
                  <a16:creationId xmlns:a16="http://schemas.microsoft.com/office/drawing/2014/main" id="{81A663EF-73E5-477B-91AD-18FA889D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1" name="Freeform 44">
              <a:extLst>
                <a:ext uri="{FF2B5EF4-FFF2-40B4-BE49-F238E27FC236}">
                  <a16:creationId xmlns:a16="http://schemas.microsoft.com/office/drawing/2014/main" id="{B4DBBF7D-8C34-4013-A287-BFEC00038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2" name="Rectangle 45">
              <a:extLst>
                <a:ext uri="{FF2B5EF4-FFF2-40B4-BE49-F238E27FC236}">
                  <a16:creationId xmlns:a16="http://schemas.microsoft.com/office/drawing/2014/main" id="{5EDAC163-083A-4AEE-80D6-E9774E160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3" name="Freeform 46">
              <a:extLst>
                <a:ext uri="{FF2B5EF4-FFF2-40B4-BE49-F238E27FC236}">
                  <a16:creationId xmlns:a16="http://schemas.microsoft.com/office/drawing/2014/main" id="{F898E171-D099-48A5-B01A-D8CC6DED2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4" name="Freeform 47">
              <a:extLst>
                <a:ext uri="{FF2B5EF4-FFF2-40B4-BE49-F238E27FC236}">
                  <a16:creationId xmlns:a16="http://schemas.microsoft.com/office/drawing/2014/main" id="{AB23D959-BC81-4FD8-BED8-3AB791067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5" name="Freeform 48">
              <a:extLst>
                <a:ext uri="{FF2B5EF4-FFF2-40B4-BE49-F238E27FC236}">
                  <a16:creationId xmlns:a16="http://schemas.microsoft.com/office/drawing/2014/main" id="{64CA4034-86BB-4E4B-8BDE-F144EFD66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Freeform 49">
              <a:extLst>
                <a:ext uri="{FF2B5EF4-FFF2-40B4-BE49-F238E27FC236}">
                  <a16:creationId xmlns:a16="http://schemas.microsoft.com/office/drawing/2014/main" id="{8D8C2377-2A01-46E3-B448-BC68296A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" name="Freeform 50">
              <a:extLst>
                <a:ext uri="{FF2B5EF4-FFF2-40B4-BE49-F238E27FC236}">
                  <a16:creationId xmlns:a16="http://schemas.microsoft.com/office/drawing/2014/main" id="{9C241A62-FC0D-442C-848E-2CE07E78F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8" name="Freeform 51">
              <a:extLst>
                <a:ext uri="{FF2B5EF4-FFF2-40B4-BE49-F238E27FC236}">
                  <a16:creationId xmlns:a16="http://schemas.microsoft.com/office/drawing/2014/main" id="{3ACC34B9-6FA5-4877-B540-29C8C4A67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9" name="Freeform 52">
              <a:extLst>
                <a:ext uri="{FF2B5EF4-FFF2-40B4-BE49-F238E27FC236}">
                  <a16:creationId xmlns:a16="http://schemas.microsoft.com/office/drawing/2014/main" id="{D362703C-25CE-49F8-806C-8BFE4068C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0" name="Freeform 53">
              <a:extLst>
                <a:ext uri="{FF2B5EF4-FFF2-40B4-BE49-F238E27FC236}">
                  <a16:creationId xmlns:a16="http://schemas.microsoft.com/office/drawing/2014/main" id="{B0EF9A27-4999-40AE-BA08-70C3BBE18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1" name="Freeform 54">
              <a:extLst>
                <a:ext uri="{FF2B5EF4-FFF2-40B4-BE49-F238E27FC236}">
                  <a16:creationId xmlns:a16="http://schemas.microsoft.com/office/drawing/2014/main" id="{D715A6D3-544B-4B12-9841-5A1F6B33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2" name="Freeform 55">
              <a:extLst>
                <a:ext uri="{FF2B5EF4-FFF2-40B4-BE49-F238E27FC236}">
                  <a16:creationId xmlns:a16="http://schemas.microsoft.com/office/drawing/2014/main" id="{82B48662-B68D-4BC7-B8D2-23826AB86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3" name="Freeform 56">
              <a:extLst>
                <a:ext uri="{FF2B5EF4-FFF2-40B4-BE49-F238E27FC236}">
                  <a16:creationId xmlns:a16="http://schemas.microsoft.com/office/drawing/2014/main" id="{D2EEDA5F-E97D-4265-9E81-DF0976EC7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4" name="Freeform 57">
              <a:extLst>
                <a:ext uri="{FF2B5EF4-FFF2-40B4-BE49-F238E27FC236}">
                  <a16:creationId xmlns:a16="http://schemas.microsoft.com/office/drawing/2014/main" id="{BC1768C4-E2D0-481F-A3B9-7A5EAE2C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5" name="Freeform 58">
              <a:extLst>
                <a:ext uri="{FF2B5EF4-FFF2-40B4-BE49-F238E27FC236}">
                  <a16:creationId xmlns:a16="http://schemas.microsoft.com/office/drawing/2014/main" id="{39321CDD-4745-45CC-9FCC-64B8C1D9E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876424" y="488950"/>
            <a:ext cx="8791575" cy="741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dirty="0"/>
              <a:t>Exploratory Data Analysis (EDA) 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87DDD-02AB-70A8-36C3-FC793AB00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25" y="1974586"/>
            <a:ext cx="5460744" cy="423207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86D2C51-1125-6DC8-8EFA-A9F59648B1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6544" y="1977049"/>
            <a:ext cx="5631118" cy="42296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2217-0F27-A9BF-E981-941BABDC6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Autofit/>
          </a:bodyPr>
          <a:lstStyle/>
          <a:p>
            <a:br>
              <a:rPr lang="en-US" sz="3200" b="1" dirty="0"/>
            </a:br>
            <a:r>
              <a:rPr lang="en-US" sz="3200" b="1" dirty="0"/>
              <a:t>labeling and sentiment ground truth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08C20-6D52-41CF-4BBD-1FDF1CEAA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648" y="2264898"/>
            <a:ext cx="5446151" cy="29682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Map star ratings to sentiment classes</a:t>
            </a:r>
          </a:p>
          <a:p>
            <a:r>
              <a:rPr lang="en-US" dirty="0"/>
              <a:t> 1– 2 → negative</a:t>
            </a:r>
          </a:p>
          <a:p>
            <a:r>
              <a:rPr lang="en-US" dirty="0"/>
              <a:t> 3 → neutral</a:t>
            </a:r>
          </a:p>
          <a:p>
            <a:r>
              <a:rPr lang="en-US" dirty="0"/>
              <a:t> 4 – 5 → positive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1" name="Picture 70" descr="Person using tablet">
            <a:extLst>
              <a:ext uri="{FF2B5EF4-FFF2-40B4-BE49-F238E27FC236}">
                <a16:creationId xmlns:a16="http://schemas.microsoft.com/office/drawing/2014/main" id="{937122AF-85E3-CD41-E420-EF94624BFE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4" r="21644"/>
          <a:stretch/>
        </p:blipFill>
        <p:spPr>
          <a:xfrm>
            <a:off x="7188591" y="1055077"/>
            <a:ext cx="4200235" cy="45654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507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970671" y="618518"/>
            <a:ext cx="10076740" cy="924240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Baseline sentiment modeling</a:t>
            </a:r>
            <a:br>
              <a:rPr lang="en-US" sz="3200" b="1" dirty="0"/>
            </a:b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71" y="1800664"/>
            <a:ext cx="7202658" cy="42484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976381" y="2249487"/>
            <a:ext cx="3784209" cy="354171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Implemented TF-IDF vectorization applied to models. </a:t>
            </a:r>
          </a:p>
          <a:p>
            <a:pPr lvl="1"/>
            <a:r>
              <a:rPr lang="en-US" dirty="0"/>
              <a:t>Evaluate the accuracy, precision/recall/F1.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1E720F-F05D-4536-9C34-0CFCED65D3B7}">
  <ds:schemaRefs/>
</ds:datastoreItem>
</file>

<file path=customXml/itemProps2.xml><?xml version="1.0" encoding="utf-8"?>
<ds:datastoreItem xmlns:ds="http://schemas.openxmlformats.org/officeDocument/2006/customXml" ds:itemID="{8CDDBB83-77C1-4099-A0AA-289882E745E2}">
  <ds:schemaRefs/>
</ds:datastoreItem>
</file>

<file path=customXml/itemProps3.xml><?xml version="1.0" encoding="utf-8"?>
<ds:datastoreItem xmlns:ds="http://schemas.openxmlformats.org/officeDocument/2006/customXml" ds:itemID="{28C8B9CA-0273-4370-889A-FC05DA5C2FA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81</TotalTime>
  <Words>1035</Words>
  <Application>Microsoft Macintosh PowerPoint</Application>
  <PresentationFormat>Widescreen</PresentationFormat>
  <Paragraphs>104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Euphemia</vt:lpstr>
      <vt:lpstr>Times New Roman</vt:lpstr>
      <vt:lpstr>Tw Cen MT</vt:lpstr>
      <vt:lpstr>Circuit</vt:lpstr>
      <vt:lpstr>Understanding Customer Sentiment and Detecting Defects</vt:lpstr>
      <vt:lpstr>PowerPoint Presentation</vt:lpstr>
      <vt:lpstr>Why this project matters</vt:lpstr>
      <vt:lpstr>Customer Return Trends and Insights</vt:lpstr>
      <vt:lpstr> Data collection </vt:lpstr>
      <vt:lpstr>Cleaning and Preprocessing</vt:lpstr>
      <vt:lpstr>Exploratory Data Analysis (EDA) </vt:lpstr>
      <vt:lpstr> labeling and sentiment ground truth </vt:lpstr>
      <vt:lpstr>Baseline sentiment modeling </vt:lpstr>
      <vt:lpstr> Transformer-based fine-tuning </vt:lpstr>
      <vt:lpstr>Using Pre-Trained Sentiment Analysis models</vt:lpstr>
      <vt:lpstr>Aspect-Based Sentiment Analysis (ABSA)</vt:lpstr>
      <vt:lpstr>PowerPoint Presentation</vt:lpstr>
      <vt:lpstr> Defect topic modeling  </vt:lpstr>
      <vt:lpstr>Top Defects in Each topic</vt:lpstr>
      <vt:lpstr>For Reference</vt:lpstr>
      <vt:lpstr>Summary</vt:lpstr>
      <vt:lpstr>Future work</vt:lpstr>
      <vt:lpstr>References</vt:lpstr>
      <vt:lpstr>Questions?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Customer Sentiment and Detecting Defects in Amazon Product Categories Using Reviews</dc:title>
  <dc:creator>Abhishek Kumar</dc:creator>
  <cp:lastModifiedBy>Madhu Chandra Reddy, Annapoorneswari</cp:lastModifiedBy>
  <cp:revision>12</cp:revision>
  <dcterms:created xsi:type="dcterms:W3CDTF">2025-10-16T18:07:00Z</dcterms:created>
  <dcterms:modified xsi:type="dcterms:W3CDTF">2025-10-16T22:31:39Z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ICV">
    <vt:lpwstr>BDE458D133154308A794E20A41892590_12</vt:lpwstr>
  </property>
  <property fmtid="{D5CDD505-2E9C-101B-9397-08002B2CF9AE}" pid="9" name="KSOProductBuildVer">
    <vt:lpwstr>1033-12.2.0.22549</vt:lpwstr>
  </property>
  <property fmtid="{D5CDD505-2E9C-101B-9397-08002B2CF9AE}" pid="10" name="MSIP_Label_a6de1d5b-8b4b-4e4e-a8a1-d2976158103f_Enabled">
    <vt:lpwstr>true</vt:lpwstr>
  </property>
  <property fmtid="{D5CDD505-2E9C-101B-9397-08002B2CF9AE}" pid="11" name="MSIP_Label_a6de1d5b-8b4b-4e4e-a8a1-d2976158103f_SetDate">
    <vt:lpwstr>2025-10-16T21:10:24Z</vt:lpwstr>
  </property>
  <property fmtid="{D5CDD505-2E9C-101B-9397-08002B2CF9AE}" pid="12" name="MSIP_Label_a6de1d5b-8b4b-4e4e-a8a1-d2976158103f_Method">
    <vt:lpwstr>Standard</vt:lpwstr>
  </property>
  <property fmtid="{D5CDD505-2E9C-101B-9397-08002B2CF9AE}" pid="13" name="MSIP_Label_a6de1d5b-8b4b-4e4e-a8a1-d2976158103f_Name">
    <vt:lpwstr>defa4170-0d19-0005-0004-bc88714345d2</vt:lpwstr>
  </property>
  <property fmtid="{D5CDD505-2E9C-101B-9397-08002B2CF9AE}" pid="14" name="MSIP_Label_a6de1d5b-8b4b-4e4e-a8a1-d2976158103f_SiteId">
    <vt:lpwstr>ecd4c5d9-c2fe-4522-afd1-f0d20755d9d7</vt:lpwstr>
  </property>
  <property fmtid="{D5CDD505-2E9C-101B-9397-08002B2CF9AE}" pid="15" name="MSIP_Label_a6de1d5b-8b4b-4e4e-a8a1-d2976158103f_ActionId">
    <vt:lpwstr>b441dbbe-1ac3-4869-b04d-0a9fa8e2768c</vt:lpwstr>
  </property>
  <property fmtid="{D5CDD505-2E9C-101B-9397-08002B2CF9AE}" pid="16" name="MSIP_Label_a6de1d5b-8b4b-4e4e-a8a1-d2976158103f_ContentBits">
    <vt:lpwstr>0</vt:lpwstr>
  </property>
  <property fmtid="{D5CDD505-2E9C-101B-9397-08002B2CF9AE}" pid="17" name="MSIP_Label_a6de1d5b-8b4b-4e4e-a8a1-d2976158103f_Tag">
    <vt:lpwstr>50, 3, 0, 1</vt:lpwstr>
  </property>
</Properties>
</file>

<file path=docProps/thumbnail.jpeg>
</file>